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bin" ContentType="application/vnd.openxmlformats-officedocument.oleObject"/>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Default Extension="vml" ContentType="application/vnd.openxmlformats-officedocument.vmlDrawing"/>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sldIdLst>
    <p:sldId id="258" r:id="rId2"/>
  </p:sldIdLst>
  <p:sldSz cx="45905738" cy="32367538"/>
  <p:notesSz cx="31940500" cy="44361100"/>
  <p:defaultTextStyle>
    <a:defPPr>
      <a:defRPr lang="en-US"/>
    </a:defPPr>
    <a:lvl1pPr algn="l" rtl="0" fontAlgn="base">
      <a:spcBef>
        <a:spcPct val="0"/>
      </a:spcBef>
      <a:spcAft>
        <a:spcPct val="0"/>
      </a:spcAft>
      <a:defRPr sz="2200" kern="1200">
        <a:solidFill>
          <a:schemeClr val="tx1"/>
        </a:solidFill>
        <a:latin typeface="Arial" charset="0"/>
        <a:ea typeface="ＭＳ Ｐゴシック"/>
        <a:cs typeface="Arial" charset="0"/>
      </a:defRPr>
    </a:lvl1pPr>
    <a:lvl2pPr marL="406400" indent="50800" algn="l" rtl="0" fontAlgn="base">
      <a:spcBef>
        <a:spcPct val="0"/>
      </a:spcBef>
      <a:spcAft>
        <a:spcPct val="0"/>
      </a:spcAft>
      <a:defRPr sz="2200" kern="1200">
        <a:solidFill>
          <a:schemeClr val="tx1"/>
        </a:solidFill>
        <a:latin typeface="Arial" charset="0"/>
        <a:ea typeface="ＭＳ Ｐゴシック"/>
        <a:cs typeface="Arial" charset="0"/>
      </a:defRPr>
    </a:lvl2pPr>
    <a:lvl3pPr marL="814388" indent="100013" algn="l" rtl="0" fontAlgn="base">
      <a:spcBef>
        <a:spcPct val="0"/>
      </a:spcBef>
      <a:spcAft>
        <a:spcPct val="0"/>
      </a:spcAft>
      <a:defRPr sz="2200" kern="1200">
        <a:solidFill>
          <a:schemeClr val="tx1"/>
        </a:solidFill>
        <a:latin typeface="Arial" charset="0"/>
        <a:ea typeface="ＭＳ Ｐゴシック"/>
        <a:cs typeface="Arial" charset="0"/>
      </a:defRPr>
    </a:lvl3pPr>
    <a:lvl4pPr marL="1222375" indent="149225" algn="l" rtl="0" fontAlgn="base">
      <a:spcBef>
        <a:spcPct val="0"/>
      </a:spcBef>
      <a:spcAft>
        <a:spcPct val="0"/>
      </a:spcAft>
      <a:defRPr sz="2200" kern="1200">
        <a:solidFill>
          <a:schemeClr val="tx1"/>
        </a:solidFill>
        <a:latin typeface="Arial" charset="0"/>
        <a:ea typeface="ＭＳ Ｐゴシック"/>
        <a:cs typeface="Arial" charset="0"/>
      </a:defRPr>
    </a:lvl4pPr>
    <a:lvl5pPr marL="1630363" indent="198438" algn="l" rtl="0" fontAlgn="base">
      <a:spcBef>
        <a:spcPct val="0"/>
      </a:spcBef>
      <a:spcAft>
        <a:spcPct val="0"/>
      </a:spcAft>
      <a:defRPr sz="2200" kern="1200">
        <a:solidFill>
          <a:schemeClr val="tx1"/>
        </a:solidFill>
        <a:latin typeface="Arial" charset="0"/>
        <a:ea typeface="ＭＳ Ｐゴシック"/>
        <a:cs typeface="Arial" charset="0"/>
      </a:defRPr>
    </a:lvl5pPr>
    <a:lvl6pPr marL="2286000" algn="l" defTabSz="914400" rtl="0" eaLnBrk="1" latinLnBrk="0" hangingPunct="1">
      <a:defRPr sz="2200" kern="1200">
        <a:solidFill>
          <a:schemeClr val="tx1"/>
        </a:solidFill>
        <a:latin typeface="Arial" charset="0"/>
        <a:ea typeface="ＭＳ Ｐゴシック"/>
        <a:cs typeface="Arial" charset="0"/>
      </a:defRPr>
    </a:lvl6pPr>
    <a:lvl7pPr marL="2743200" algn="l" defTabSz="914400" rtl="0" eaLnBrk="1" latinLnBrk="0" hangingPunct="1">
      <a:defRPr sz="2200" kern="1200">
        <a:solidFill>
          <a:schemeClr val="tx1"/>
        </a:solidFill>
        <a:latin typeface="Arial" charset="0"/>
        <a:ea typeface="ＭＳ Ｐゴシック"/>
        <a:cs typeface="Arial" charset="0"/>
      </a:defRPr>
    </a:lvl7pPr>
    <a:lvl8pPr marL="3200400" algn="l" defTabSz="914400" rtl="0" eaLnBrk="1" latinLnBrk="0" hangingPunct="1">
      <a:defRPr sz="2200" kern="1200">
        <a:solidFill>
          <a:schemeClr val="tx1"/>
        </a:solidFill>
        <a:latin typeface="Arial" charset="0"/>
        <a:ea typeface="ＭＳ Ｐゴシック"/>
        <a:cs typeface="Arial" charset="0"/>
      </a:defRPr>
    </a:lvl8pPr>
    <a:lvl9pPr marL="3657600" algn="l" defTabSz="914400" rtl="0" eaLnBrk="1" latinLnBrk="0" hangingPunct="1">
      <a:defRPr sz="2200" kern="1200">
        <a:solidFill>
          <a:schemeClr val="tx1"/>
        </a:solidFill>
        <a:latin typeface="Arial" charset="0"/>
        <a:ea typeface="ＭＳ Ｐゴシック"/>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dsmith" initials="" lastIdx="2" clrIdx="0"/>
  <p:cmAuthor id="1" name="User" initials="" lastIdx="1"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47E1E"/>
    <a:srgbClr val="D2201E"/>
  </p:clrMru>
</p:presentationPr>
</file>

<file path=ppt/tableStyles.xml><?xml version="1.0" encoding="utf-8"?>
<a:tblStyleLst xmlns:a="http://schemas.openxmlformats.org/drawingml/2006/main" def="{5C22544A-7EE6-4342-B048-85BDC9FD1C3A}">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501" autoAdjust="0"/>
    <p:restoredTop sz="92487" autoAdjust="0"/>
  </p:normalViewPr>
  <p:slideViewPr>
    <p:cSldViewPr>
      <p:cViewPr>
        <p:scale>
          <a:sx n="10" d="100"/>
          <a:sy n="10" d="100"/>
        </p:scale>
        <p:origin x="-2028" y="-624"/>
      </p:cViewPr>
      <p:guideLst>
        <p:guide orient="horz" pos="4955"/>
        <p:guide pos="803"/>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443595" y="10055150"/>
            <a:ext cx="39018549" cy="6937574"/>
          </a:xfrm>
        </p:spPr>
        <p:txBody>
          <a:bodyPr/>
          <a:lstStyle/>
          <a:p>
            <a:r>
              <a:rPr lang="en-US" smtClean="0"/>
              <a:t>Click to edit Master title style</a:t>
            </a:r>
            <a:endParaRPr lang="en-US"/>
          </a:p>
        </p:txBody>
      </p:sp>
      <p:sp>
        <p:nvSpPr>
          <p:cNvPr id="3" name="Subtitle 2"/>
          <p:cNvSpPr>
            <a:spLocks noGrp="1"/>
          </p:cNvSpPr>
          <p:nvPr>
            <p:ph type="subTitle" idx="1"/>
          </p:nvPr>
        </p:nvSpPr>
        <p:spPr>
          <a:xfrm>
            <a:off x="6885531" y="18341372"/>
            <a:ext cx="32134680" cy="8272173"/>
          </a:xfrm>
        </p:spPr>
        <p:txBody>
          <a:bodyPr/>
          <a:lstStyle>
            <a:lvl1pPr marL="0" indent="0" algn="ctr">
              <a:buNone/>
              <a:defRPr/>
            </a:lvl1pPr>
            <a:lvl2pPr marL="407627" indent="0" algn="ctr">
              <a:buNone/>
              <a:defRPr/>
            </a:lvl2pPr>
            <a:lvl3pPr marL="815252" indent="0" algn="ctr">
              <a:buNone/>
              <a:defRPr/>
            </a:lvl3pPr>
            <a:lvl4pPr marL="1222879" indent="0" algn="ctr">
              <a:buNone/>
              <a:defRPr/>
            </a:lvl4pPr>
            <a:lvl5pPr marL="1630506" indent="0" algn="ctr">
              <a:buNone/>
              <a:defRPr/>
            </a:lvl5pPr>
            <a:lvl6pPr marL="2038131" indent="0" algn="ctr">
              <a:buNone/>
              <a:defRPr/>
            </a:lvl6pPr>
            <a:lvl7pPr marL="2445758" indent="0" algn="ctr">
              <a:buNone/>
              <a:defRPr/>
            </a:lvl7pPr>
            <a:lvl8pPr marL="2853384" indent="0" algn="ctr">
              <a:buNone/>
              <a:defRPr/>
            </a:lvl8pPr>
            <a:lvl9pPr marL="326101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9B1B339-91E4-42BA-8E9E-063C87AEC7D9}"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00A75C6-73FF-4F3A-A014-19BFBB2F1C48}"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2707507" y="2877585"/>
            <a:ext cx="9754637" cy="25893561"/>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443596" y="2877585"/>
            <a:ext cx="29104517" cy="2589356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FCA9128-7B4F-4854-ABF8-1DCCC60693F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C3736BF-2BC0-46D2-B8EF-E29351509B46}"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626233" y="20798671"/>
            <a:ext cx="39020211" cy="6429489"/>
          </a:xfrm>
        </p:spPr>
        <p:txBody>
          <a:bodyPr anchor="t"/>
          <a:lstStyle>
            <a:lvl1pPr algn="l">
              <a:defRPr sz="3600" b="1" cap="all"/>
            </a:lvl1pPr>
          </a:lstStyle>
          <a:p>
            <a:r>
              <a:rPr lang="en-US" smtClean="0"/>
              <a:t>Click to edit Master title style</a:t>
            </a:r>
            <a:endParaRPr lang="en-US"/>
          </a:p>
        </p:txBody>
      </p:sp>
      <p:sp>
        <p:nvSpPr>
          <p:cNvPr id="3" name="Text Placeholder 2"/>
          <p:cNvSpPr>
            <a:spLocks noGrp="1"/>
          </p:cNvSpPr>
          <p:nvPr>
            <p:ph type="body" idx="1"/>
          </p:nvPr>
        </p:nvSpPr>
        <p:spPr>
          <a:xfrm>
            <a:off x="3626233" y="13718273"/>
            <a:ext cx="39020211" cy="7080399"/>
          </a:xfrm>
        </p:spPr>
        <p:txBody>
          <a:bodyPr anchor="b"/>
          <a:lstStyle>
            <a:lvl1pPr marL="0" indent="0">
              <a:buNone/>
              <a:defRPr sz="1800"/>
            </a:lvl1pPr>
            <a:lvl2pPr marL="407627" indent="0">
              <a:buNone/>
              <a:defRPr sz="1600"/>
            </a:lvl2pPr>
            <a:lvl3pPr marL="815252" indent="0">
              <a:buNone/>
              <a:defRPr sz="1400"/>
            </a:lvl3pPr>
            <a:lvl4pPr marL="1222879" indent="0">
              <a:buNone/>
              <a:defRPr sz="1200"/>
            </a:lvl4pPr>
            <a:lvl5pPr marL="1630506" indent="0">
              <a:buNone/>
              <a:defRPr sz="1200"/>
            </a:lvl5pPr>
            <a:lvl6pPr marL="2038131" indent="0">
              <a:buNone/>
              <a:defRPr sz="1200"/>
            </a:lvl6pPr>
            <a:lvl7pPr marL="2445758" indent="0">
              <a:buNone/>
              <a:defRPr sz="1200"/>
            </a:lvl7pPr>
            <a:lvl8pPr marL="2853384" indent="0">
              <a:buNone/>
              <a:defRPr sz="1200"/>
            </a:lvl8pPr>
            <a:lvl9pPr marL="3261010" indent="0">
              <a:buNone/>
              <a:defRPr sz="12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5986F3A-315A-4AF9-BD8C-13F880AE04F6}"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443596" y="9350388"/>
            <a:ext cx="19429578" cy="19420757"/>
          </a:xfrm>
        </p:spPr>
        <p:txBody>
          <a:bodyPr/>
          <a:lstStyle>
            <a:lvl1pPr>
              <a:defRPr sz="2500"/>
            </a:lvl1pPr>
            <a:lvl2pPr>
              <a:defRPr sz="22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3032568" y="9350388"/>
            <a:ext cx="19429578" cy="19420757"/>
          </a:xfrm>
        </p:spPr>
        <p:txBody>
          <a:bodyPr/>
          <a:lstStyle>
            <a:lvl1pPr>
              <a:defRPr sz="2500"/>
            </a:lvl1pPr>
            <a:lvl2pPr>
              <a:defRPr sz="22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D346C3E-FF68-4746-B250-2F1ED0E96CD9}"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294625" y="1295967"/>
            <a:ext cx="41316493" cy="539459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294625" y="7245468"/>
            <a:ext cx="20283003" cy="3019238"/>
          </a:xfrm>
        </p:spPr>
        <p:txBody>
          <a:bodyPr anchor="b"/>
          <a:lstStyle>
            <a:lvl1pPr marL="0" indent="0">
              <a:buNone/>
              <a:defRPr sz="2200" b="1"/>
            </a:lvl1pPr>
            <a:lvl2pPr marL="407627" indent="0">
              <a:buNone/>
              <a:defRPr sz="1800" b="1"/>
            </a:lvl2pPr>
            <a:lvl3pPr marL="815252" indent="0">
              <a:buNone/>
              <a:defRPr sz="1600" b="1"/>
            </a:lvl3pPr>
            <a:lvl4pPr marL="1222879" indent="0">
              <a:buNone/>
              <a:defRPr sz="1400" b="1"/>
            </a:lvl4pPr>
            <a:lvl5pPr marL="1630506" indent="0">
              <a:buNone/>
              <a:defRPr sz="1400" b="1"/>
            </a:lvl5pPr>
            <a:lvl6pPr marL="2038131" indent="0">
              <a:buNone/>
              <a:defRPr sz="1400" b="1"/>
            </a:lvl6pPr>
            <a:lvl7pPr marL="2445758" indent="0">
              <a:buNone/>
              <a:defRPr sz="1400" b="1"/>
            </a:lvl7pPr>
            <a:lvl8pPr marL="2853384" indent="0">
              <a:buNone/>
              <a:defRPr sz="1400" b="1"/>
            </a:lvl8pPr>
            <a:lvl9pPr marL="3261010" indent="0">
              <a:buNone/>
              <a:defRPr sz="1400" b="1"/>
            </a:lvl9pPr>
          </a:lstStyle>
          <a:p>
            <a:pPr lvl="0"/>
            <a:r>
              <a:rPr lang="en-US" smtClean="0"/>
              <a:t>Click to edit Master text styles</a:t>
            </a:r>
          </a:p>
        </p:txBody>
      </p:sp>
      <p:sp>
        <p:nvSpPr>
          <p:cNvPr id="4" name="Content Placeholder 3"/>
          <p:cNvSpPr>
            <a:spLocks noGrp="1"/>
          </p:cNvSpPr>
          <p:nvPr>
            <p:ph sz="half" idx="2"/>
          </p:nvPr>
        </p:nvSpPr>
        <p:spPr>
          <a:xfrm>
            <a:off x="2294625" y="10264706"/>
            <a:ext cx="20283003" cy="18649265"/>
          </a:xfrm>
        </p:spPr>
        <p:txBody>
          <a:bodyPr/>
          <a:lstStyle>
            <a:lvl1pPr>
              <a:defRPr sz="22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3319813" y="7245468"/>
            <a:ext cx="20291305" cy="3019238"/>
          </a:xfrm>
        </p:spPr>
        <p:txBody>
          <a:bodyPr anchor="b"/>
          <a:lstStyle>
            <a:lvl1pPr marL="0" indent="0">
              <a:buNone/>
              <a:defRPr sz="2200" b="1"/>
            </a:lvl1pPr>
            <a:lvl2pPr marL="407627" indent="0">
              <a:buNone/>
              <a:defRPr sz="1800" b="1"/>
            </a:lvl2pPr>
            <a:lvl3pPr marL="815252" indent="0">
              <a:buNone/>
              <a:defRPr sz="1600" b="1"/>
            </a:lvl3pPr>
            <a:lvl4pPr marL="1222879" indent="0">
              <a:buNone/>
              <a:defRPr sz="1400" b="1"/>
            </a:lvl4pPr>
            <a:lvl5pPr marL="1630506" indent="0">
              <a:buNone/>
              <a:defRPr sz="1400" b="1"/>
            </a:lvl5pPr>
            <a:lvl6pPr marL="2038131" indent="0">
              <a:buNone/>
              <a:defRPr sz="1400" b="1"/>
            </a:lvl6pPr>
            <a:lvl7pPr marL="2445758" indent="0">
              <a:buNone/>
              <a:defRPr sz="1400" b="1"/>
            </a:lvl7pPr>
            <a:lvl8pPr marL="2853384" indent="0">
              <a:buNone/>
              <a:defRPr sz="1400" b="1"/>
            </a:lvl8pPr>
            <a:lvl9pPr marL="3261010" indent="0">
              <a:buNone/>
              <a:defRPr sz="1400" b="1"/>
            </a:lvl9pPr>
          </a:lstStyle>
          <a:p>
            <a:pPr lvl="0"/>
            <a:r>
              <a:rPr lang="en-US" smtClean="0"/>
              <a:t>Click to edit Master text styles</a:t>
            </a:r>
          </a:p>
        </p:txBody>
      </p:sp>
      <p:sp>
        <p:nvSpPr>
          <p:cNvPr id="6" name="Content Placeholder 5"/>
          <p:cNvSpPr>
            <a:spLocks noGrp="1"/>
          </p:cNvSpPr>
          <p:nvPr>
            <p:ph sz="quarter" idx="4"/>
          </p:nvPr>
        </p:nvSpPr>
        <p:spPr>
          <a:xfrm>
            <a:off x="23319813" y="10264706"/>
            <a:ext cx="20291305" cy="18649265"/>
          </a:xfrm>
        </p:spPr>
        <p:txBody>
          <a:bodyPr/>
          <a:lstStyle>
            <a:lvl1pPr>
              <a:defRPr sz="22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D037A7B6-D935-4590-90E9-D02B020C9008}"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FCB9980-1044-40A7-B181-A375FAEBF042}"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654CB5DC-D90E-4327-AF24-1A0472E72385}"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94623" y="1288943"/>
            <a:ext cx="15102669" cy="5484733"/>
          </a:xfrm>
        </p:spPr>
        <p:txBody>
          <a:bodyPr anchor="b"/>
          <a:lstStyle>
            <a:lvl1pPr algn="l">
              <a:defRPr sz="1800" b="1"/>
            </a:lvl1pPr>
          </a:lstStyle>
          <a:p>
            <a:r>
              <a:rPr lang="en-US" smtClean="0"/>
              <a:t>Click to edit Master title style</a:t>
            </a:r>
            <a:endParaRPr lang="en-US"/>
          </a:p>
        </p:txBody>
      </p:sp>
      <p:sp>
        <p:nvSpPr>
          <p:cNvPr id="3" name="Content Placeholder 2"/>
          <p:cNvSpPr>
            <a:spLocks noGrp="1"/>
          </p:cNvSpPr>
          <p:nvPr>
            <p:ph idx="1"/>
          </p:nvPr>
        </p:nvSpPr>
        <p:spPr>
          <a:xfrm>
            <a:off x="17948533" y="1288942"/>
            <a:ext cx="25662583" cy="27625029"/>
          </a:xfrm>
        </p:spPr>
        <p:txBody>
          <a:bodyPr/>
          <a:lstStyle>
            <a:lvl1pPr>
              <a:defRPr sz="2800"/>
            </a:lvl1pPr>
            <a:lvl2pPr>
              <a:defRPr sz="2500"/>
            </a:lvl2pPr>
            <a:lvl3pPr>
              <a:defRPr sz="22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294623" y="6773676"/>
            <a:ext cx="15102669" cy="22140296"/>
          </a:xfrm>
        </p:spPr>
        <p:txBody>
          <a:bodyPr/>
          <a:lstStyle>
            <a:lvl1pPr marL="0" indent="0">
              <a:buNone/>
              <a:defRPr sz="1200"/>
            </a:lvl1pPr>
            <a:lvl2pPr marL="407627" indent="0">
              <a:buNone/>
              <a:defRPr sz="1100"/>
            </a:lvl2pPr>
            <a:lvl3pPr marL="815252" indent="0">
              <a:buNone/>
              <a:defRPr sz="900"/>
            </a:lvl3pPr>
            <a:lvl4pPr marL="1222879" indent="0">
              <a:buNone/>
              <a:defRPr sz="800"/>
            </a:lvl4pPr>
            <a:lvl5pPr marL="1630506" indent="0">
              <a:buNone/>
              <a:defRPr sz="800"/>
            </a:lvl5pPr>
            <a:lvl6pPr marL="2038131" indent="0">
              <a:buNone/>
              <a:defRPr sz="800"/>
            </a:lvl6pPr>
            <a:lvl7pPr marL="2445758" indent="0">
              <a:buNone/>
              <a:defRPr sz="800"/>
            </a:lvl7pPr>
            <a:lvl8pPr marL="2853384" indent="0">
              <a:buNone/>
              <a:defRPr sz="800"/>
            </a:lvl8pPr>
            <a:lvl9pPr marL="3261010" indent="0">
              <a:buNone/>
              <a:defRPr sz="8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E4A0200-A6F8-48C0-9467-A04C71434B9E}"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997514" y="22657745"/>
            <a:ext cx="27543774" cy="2673881"/>
          </a:xfrm>
        </p:spPr>
        <p:txBody>
          <a:bodyPr anchor="b"/>
          <a:lstStyle>
            <a:lvl1pPr algn="l">
              <a:defRPr sz="1800" b="1"/>
            </a:lvl1pPr>
          </a:lstStyle>
          <a:p>
            <a:r>
              <a:rPr lang="en-US" smtClean="0"/>
              <a:t>Click to edit Master title style</a:t>
            </a:r>
            <a:endParaRPr lang="en-US"/>
          </a:p>
        </p:txBody>
      </p:sp>
      <p:sp>
        <p:nvSpPr>
          <p:cNvPr id="3" name="Picture Placeholder 2"/>
          <p:cNvSpPr>
            <a:spLocks noGrp="1"/>
          </p:cNvSpPr>
          <p:nvPr>
            <p:ph type="pic" idx="1"/>
          </p:nvPr>
        </p:nvSpPr>
        <p:spPr>
          <a:xfrm>
            <a:off x="8997514" y="2891632"/>
            <a:ext cx="27543774" cy="19420758"/>
          </a:xfrm>
        </p:spPr>
        <p:txBody>
          <a:bodyPr/>
          <a:lstStyle>
            <a:lvl1pPr marL="0" indent="0">
              <a:buNone/>
              <a:defRPr sz="2800"/>
            </a:lvl1pPr>
            <a:lvl2pPr marL="407627" indent="0">
              <a:buNone/>
              <a:defRPr sz="2500"/>
            </a:lvl2pPr>
            <a:lvl3pPr marL="815252" indent="0">
              <a:buNone/>
              <a:defRPr sz="2200"/>
            </a:lvl3pPr>
            <a:lvl4pPr marL="1222879" indent="0">
              <a:buNone/>
              <a:defRPr sz="1800"/>
            </a:lvl4pPr>
            <a:lvl5pPr marL="1630506" indent="0">
              <a:buNone/>
              <a:defRPr sz="1800"/>
            </a:lvl5pPr>
            <a:lvl6pPr marL="2038131" indent="0">
              <a:buNone/>
              <a:defRPr sz="1800"/>
            </a:lvl6pPr>
            <a:lvl7pPr marL="2445758" indent="0">
              <a:buNone/>
              <a:defRPr sz="1800"/>
            </a:lvl7pPr>
            <a:lvl8pPr marL="2853384" indent="0">
              <a:buNone/>
              <a:defRPr sz="1800"/>
            </a:lvl8pPr>
            <a:lvl9pPr marL="3261010" indent="0">
              <a:buNone/>
              <a:defRPr sz="1800"/>
            </a:lvl9pPr>
          </a:lstStyle>
          <a:p>
            <a:pPr lvl="0"/>
            <a:endParaRPr lang="en-US" noProof="0" smtClean="0"/>
          </a:p>
        </p:txBody>
      </p:sp>
      <p:sp>
        <p:nvSpPr>
          <p:cNvPr id="4" name="Text Placeholder 3"/>
          <p:cNvSpPr>
            <a:spLocks noGrp="1"/>
          </p:cNvSpPr>
          <p:nvPr>
            <p:ph type="body" sz="half" idx="2"/>
          </p:nvPr>
        </p:nvSpPr>
        <p:spPr>
          <a:xfrm>
            <a:off x="8997514" y="25331627"/>
            <a:ext cx="27543774" cy="3798925"/>
          </a:xfrm>
        </p:spPr>
        <p:txBody>
          <a:bodyPr/>
          <a:lstStyle>
            <a:lvl1pPr marL="0" indent="0">
              <a:buNone/>
              <a:defRPr sz="1200"/>
            </a:lvl1pPr>
            <a:lvl2pPr marL="407627" indent="0">
              <a:buNone/>
              <a:defRPr sz="1100"/>
            </a:lvl2pPr>
            <a:lvl3pPr marL="815252" indent="0">
              <a:buNone/>
              <a:defRPr sz="900"/>
            </a:lvl3pPr>
            <a:lvl4pPr marL="1222879" indent="0">
              <a:buNone/>
              <a:defRPr sz="800"/>
            </a:lvl4pPr>
            <a:lvl5pPr marL="1630506" indent="0">
              <a:buNone/>
              <a:defRPr sz="800"/>
            </a:lvl5pPr>
            <a:lvl6pPr marL="2038131" indent="0">
              <a:buNone/>
              <a:defRPr sz="800"/>
            </a:lvl6pPr>
            <a:lvl7pPr marL="2445758" indent="0">
              <a:buNone/>
              <a:defRPr sz="800"/>
            </a:lvl7pPr>
            <a:lvl8pPr marL="2853384" indent="0">
              <a:buNone/>
              <a:defRPr sz="800"/>
            </a:lvl8pPr>
            <a:lvl9pPr marL="3261010" indent="0">
              <a:buNone/>
              <a:defRPr sz="8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68A6285-761E-4676-A230-181F4FD1659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bwMode="auto">
          <a:xfrm>
            <a:off x="3443288" y="2878138"/>
            <a:ext cx="39019162" cy="5394325"/>
          </a:xfrm>
          <a:prstGeom prst="rect">
            <a:avLst/>
          </a:prstGeom>
          <a:noFill/>
          <a:ln w="9525">
            <a:noFill/>
            <a:miter lim="800000"/>
            <a:headEnd/>
            <a:tailEnd/>
          </a:ln>
        </p:spPr>
        <p:txBody>
          <a:bodyPr vert="horz" wrap="square" lIns="447223" tIns="223612" rIns="447223" bIns="223612" numCol="1" anchor="ctr" anchorCtr="0" compatLnSpc="1">
            <a:prstTxWarp prst="textNoShape">
              <a:avLst/>
            </a:prstTxWarp>
          </a:bodyPr>
          <a:lstStyle/>
          <a:p>
            <a:pPr lvl="0"/>
            <a:r>
              <a:rPr lang="en-US" smtClean="0"/>
              <a:t>Click to edit Master title style</a:t>
            </a:r>
          </a:p>
        </p:txBody>
      </p:sp>
      <p:sp>
        <p:nvSpPr>
          <p:cNvPr id="14339" name="Rectangle 3"/>
          <p:cNvSpPr>
            <a:spLocks noGrp="1" noChangeArrowheads="1"/>
          </p:cNvSpPr>
          <p:nvPr>
            <p:ph type="body" idx="1"/>
          </p:nvPr>
        </p:nvSpPr>
        <p:spPr bwMode="auto">
          <a:xfrm>
            <a:off x="3443288" y="9350375"/>
            <a:ext cx="39019162" cy="19421475"/>
          </a:xfrm>
          <a:prstGeom prst="rect">
            <a:avLst/>
          </a:prstGeom>
          <a:noFill/>
          <a:ln w="9525">
            <a:noFill/>
            <a:miter lim="800000"/>
            <a:headEnd/>
            <a:tailEnd/>
          </a:ln>
        </p:spPr>
        <p:txBody>
          <a:bodyPr vert="horz" wrap="square" lIns="447223" tIns="223612" rIns="447223" bIns="223612"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3443288" y="29489400"/>
            <a:ext cx="9564687" cy="2159000"/>
          </a:xfrm>
          <a:prstGeom prst="rect">
            <a:avLst/>
          </a:prstGeom>
          <a:noFill/>
          <a:ln w="9525">
            <a:noFill/>
            <a:miter lim="800000"/>
            <a:headEnd/>
            <a:tailEnd/>
          </a:ln>
        </p:spPr>
        <p:txBody>
          <a:bodyPr vert="horz" wrap="square" lIns="447223" tIns="223612" rIns="447223" bIns="223612" numCol="1" anchor="t" anchorCtr="0" compatLnSpc="1">
            <a:prstTxWarp prst="textNoShape">
              <a:avLst/>
            </a:prstTxWarp>
          </a:bodyPr>
          <a:lstStyle>
            <a:lvl1pPr eaLnBrk="0" hangingPunct="0">
              <a:defRPr sz="6900">
                <a:ea typeface="ＭＳ Ｐゴシック" pitchFamily="34" charset="-128"/>
                <a:cs typeface="+mn-cs"/>
              </a:defRPr>
            </a:lvl1pPr>
          </a:lstStyle>
          <a:p>
            <a:pPr>
              <a:defRPr/>
            </a:pPr>
            <a:endParaRPr lang="en-US"/>
          </a:p>
        </p:txBody>
      </p:sp>
      <p:sp>
        <p:nvSpPr>
          <p:cNvPr id="1029" name="Rectangle 5"/>
          <p:cNvSpPr>
            <a:spLocks noGrp="1" noChangeArrowheads="1"/>
          </p:cNvSpPr>
          <p:nvPr>
            <p:ph type="ftr" sz="quarter" idx="3"/>
          </p:nvPr>
        </p:nvSpPr>
        <p:spPr bwMode="auto">
          <a:xfrm>
            <a:off x="15684500" y="29489400"/>
            <a:ext cx="14536738" cy="2159000"/>
          </a:xfrm>
          <a:prstGeom prst="rect">
            <a:avLst/>
          </a:prstGeom>
          <a:noFill/>
          <a:ln w="9525">
            <a:noFill/>
            <a:miter lim="800000"/>
            <a:headEnd/>
            <a:tailEnd/>
          </a:ln>
        </p:spPr>
        <p:txBody>
          <a:bodyPr vert="horz" wrap="square" lIns="447223" tIns="223612" rIns="447223" bIns="223612" numCol="1" anchor="t" anchorCtr="0" compatLnSpc="1">
            <a:prstTxWarp prst="textNoShape">
              <a:avLst/>
            </a:prstTxWarp>
          </a:bodyPr>
          <a:lstStyle>
            <a:lvl1pPr algn="ctr" eaLnBrk="0" hangingPunct="0">
              <a:defRPr sz="6900">
                <a:ea typeface="ＭＳ Ｐゴシック" pitchFamily="34" charset="-128"/>
                <a:cs typeface="+mn-cs"/>
              </a:defRPr>
            </a:lvl1pPr>
          </a:lstStyle>
          <a:p>
            <a:pPr>
              <a:defRPr/>
            </a:pPr>
            <a:endParaRPr lang="en-US"/>
          </a:p>
        </p:txBody>
      </p:sp>
      <p:sp>
        <p:nvSpPr>
          <p:cNvPr id="1030" name="Rectangle 6"/>
          <p:cNvSpPr>
            <a:spLocks noGrp="1" noChangeArrowheads="1"/>
          </p:cNvSpPr>
          <p:nvPr>
            <p:ph type="sldNum" sz="quarter" idx="4"/>
          </p:nvPr>
        </p:nvSpPr>
        <p:spPr bwMode="auto">
          <a:xfrm>
            <a:off x="32897763" y="29489400"/>
            <a:ext cx="9564687" cy="2159000"/>
          </a:xfrm>
          <a:prstGeom prst="rect">
            <a:avLst/>
          </a:prstGeom>
          <a:noFill/>
          <a:ln w="9525">
            <a:noFill/>
            <a:miter lim="800000"/>
            <a:headEnd/>
            <a:tailEnd/>
          </a:ln>
        </p:spPr>
        <p:txBody>
          <a:bodyPr vert="horz" wrap="square" lIns="447223" tIns="223612" rIns="447223" bIns="223612" numCol="1" anchor="t" anchorCtr="0" compatLnSpc="1">
            <a:prstTxWarp prst="textNoShape">
              <a:avLst/>
            </a:prstTxWarp>
          </a:bodyPr>
          <a:lstStyle>
            <a:lvl1pPr algn="r" eaLnBrk="0" hangingPunct="0">
              <a:defRPr sz="6900">
                <a:ea typeface="ＭＳ Ｐゴシック" pitchFamily="34" charset="-128"/>
                <a:cs typeface="+mn-cs"/>
              </a:defRPr>
            </a:lvl1pPr>
          </a:lstStyle>
          <a:p>
            <a:pPr>
              <a:defRPr/>
            </a:pPr>
            <a:fld id="{6F86BC5D-CC0C-4979-869C-AD69E9A09048}"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defTabSz="4471988" rtl="0" eaLnBrk="0" fontAlgn="base" hangingPunct="0">
        <a:spcBef>
          <a:spcPct val="0"/>
        </a:spcBef>
        <a:spcAft>
          <a:spcPct val="0"/>
        </a:spcAft>
        <a:defRPr sz="21500">
          <a:solidFill>
            <a:schemeClr val="tx2"/>
          </a:solidFill>
          <a:latin typeface="+mj-lt"/>
          <a:ea typeface="+mj-ea"/>
          <a:cs typeface="ＭＳ Ｐゴシック"/>
        </a:defRPr>
      </a:lvl1pPr>
      <a:lvl2pPr algn="ctr" defTabSz="4471988" rtl="0" eaLnBrk="0" fontAlgn="base" hangingPunct="0">
        <a:spcBef>
          <a:spcPct val="0"/>
        </a:spcBef>
        <a:spcAft>
          <a:spcPct val="0"/>
        </a:spcAft>
        <a:defRPr sz="21500">
          <a:solidFill>
            <a:schemeClr val="tx2"/>
          </a:solidFill>
          <a:latin typeface="Arial" charset="0"/>
          <a:ea typeface="ＭＳ Ｐゴシック" pitchFamily="28" charset="-128"/>
          <a:cs typeface="ＭＳ Ｐゴシック"/>
        </a:defRPr>
      </a:lvl2pPr>
      <a:lvl3pPr algn="ctr" defTabSz="4471988" rtl="0" eaLnBrk="0" fontAlgn="base" hangingPunct="0">
        <a:spcBef>
          <a:spcPct val="0"/>
        </a:spcBef>
        <a:spcAft>
          <a:spcPct val="0"/>
        </a:spcAft>
        <a:defRPr sz="21500">
          <a:solidFill>
            <a:schemeClr val="tx2"/>
          </a:solidFill>
          <a:latin typeface="Arial" charset="0"/>
          <a:ea typeface="ＭＳ Ｐゴシック" pitchFamily="28" charset="-128"/>
          <a:cs typeface="ＭＳ Ｐゴシック"/>
        </a:defRPr>
      </a:lvl3pPr>
      <a:lvl4pPr algn="ctr" defTabSz="4471988" rtl="0" eaLnBrk="0" fontAlgn="base" hangingPunct="0">
        <a:spcBef>
          <a:spcPct val="0"/>
        </a:spcBef>
        <a:spcAft>
          <a:spcPct val="0"/>
        </a:spcAft>
        <a:defRPr sz="21500">
          <a:solidFill>
            <a:schemeClr val="tx2"/>
          </a:solidFill>
          <a:latin typeface="Arial" charset="0"/>
          <a:ea typeface="ＭＳ Ｐゴシック" pitchFamily="28" charset="-128"/>
          <a:cs typeface="ＭＳ Ｐゴシック"/>
        </a:defRPr>
      </a:lvl4pPr>
      <a:lvl5pPr algn="ctr" defTabSz="4471988" rtl="0" eaLnBrk="0" fontAlgn="base" hangingPunct="0">
        <a:spcBef>
          <a:spcPct val="0"/>
        </a:spcBef>
        <a:spcAft>
          <a:spcPct val="0"/>
        </a:spcAft>
        <a:defRPr sz="21500">
          <a:solidFill>
            <a:schemeClr val="tx2"/>
          </a:solidFill>
          <a:latin typeface="Arial" charset="0"/>
          <a:ea typeface="ＭＳ Ｐゴシック" pitchFamily="28" charset="-128"/>
          <a:cs typeface="ＭＳ Ｐゴシック"/>
        </a:defRPr>
      </a:lvl5pPr>
      <a:lvl6pPr marL="407627" algn="ctr" defTabSz="4472566" rtl="0" fontAlgn="base">
        <a:spcBef>
          <a:spcPct val="0"/>
        </a:spcBef>
        <a:spcAft>
          <a:spcPct val="0"/>
        </a:spcAft>
        <a:defRPr sz="21500">
          <a:solidFill>
            <a:schemeClr val="tx2"/>
          </a:solidFill>
          <a:latin typeface="Arial" charset="0"/>
          <a:ea typeface="ＭＳ Ｐゴシック" pitchFamily="28" charset="-128"/>
        </a:defRPr>
      </a:lvl6pPr>
      <a:lvl7pPr marL="815252" algn="ctr" defTabSz="4472566" rtl="0" fontAlgn="base">
        <a:spcBef>
          <a:spcPct val="0"/>
        </a:spcBef>
        <a:spcAft>
          <a:spcPct val="0"/>
        </a:spcAft>
        <a:defRPr sz="21500">
          <a:solidFill>
            <a:schemeClr val="tx2"/>
          </a:solidFill>
          <a:latin typeface="Arial" charset="0"/>
          <a:ea typeface="ＭＳ Ｐゴシック" pitchFamily="28" charset="-128"/>
        </a:defRPr>
      </a:lvl7pPr>
      <a:lvl8pPr marL="1222879" algn="ctr" defTabSz="4472566" rtl="0" fontAlgn="base">
        <a:spcBef>
          <a:spcPct val="0"/>
        </a:spcBef>
        <a:spcAft>
          <a:spcPct val="0"/>
        </a:spcAft>
        <a:defRPr sz="21500">
          <a:solidFill>
            <a:schemeClr val="tx2"/>
          </a:solidFill>
          <a:latin typeface="Arial" charset="0"/>
          <a:ea typeface="ＭＳ Ｐゴシック" pitchFamily="28" charset="-128"/>
        </a:defRPr>
      </a:lvl8pPr>
      <a:lvl9pPr marL="1630506" algn="ctr" defTabSz="4472566" rtl="0" fontAlgn="base">
        <a:spcBef>
          <a:spcPct val="0"/>
        </a:spcBef>
        <a:spcAft>
          <a:spcPct val="0"/>
        </a:spcAft>
        <a:defRPr sz="21500">
          <a:solidFill>
            <a:schemeClr val="tx2"/>
          </a:solidFill>
          <a:latin typeface="Arial" charset="0"/>
          <a:ea typeface="ＭＳ Ｐゴシック" pitchFamily="28" charset="-128"/>
        </a:defRPr>
      </a:lvl9pPr>
    </p:titleStyle>
    <p:bodyStyle>
      <a:lvl1pPr marL="1676400" indent="-1676400" algn="l" defTabSz="4471988" rtl="0" eaLnBrk="0" fontAlgn="base" hangingPunct="0">
        <a:spcBef>
          <a:spcPct val="20000"/>
        </a:spcBef>
        <a:spcAft>
          <a:spcPct val="0"/>
        </a:spcAft>
        <a:buChar char="•"/>
        <a:defRPr sz="15700">
          <a:solidFill>
            <a:schemeClr val="tx1"/>
          </a:solidFill>
          <a:latin typeface="+mn-lt"/>
          <a:ea typeface="+mn-ea"/>
          <a:cs typeface="ＭＳ Ｐゴシック"/>
        </a:defRPr>
      </a:lvl1pPr>
      <a:lvl2pPr marL="3632200" indent="-1395413" algn="l" defTabSz="4471988" rtl="0" eaLnBrk="0" fontAlgn="base" hangingPunct="0">
        <a:spcBef>
          <a:spcPct val="20000"/>
        </a:spcBef>
        <a:spcAft>
          <a:spcPct val="0"/>
        </a:spcAft>
        <a:buChar char="–"/>
        <a:defRPr sz="13700">
          <a:solidFill>
            <a:schemeClr val="tx1"/>
          </a:solidFill>
          <a:latin typeface="+mn-lt"/>
          <a:ea typeface="+mn-ea"/>
          <a:cs typeface="ＭＳ Ｐゴシック"/>
        </a:defRPr>
      </a:lvl2pPr>
      <a:lvl3pPr marL="5589588" indent="-1117600" algn="l" defTabSz="4471988" rtl="0" eaLnBrk="0" fontAlgn="base" hangingPunct="0">
        <a:spcBef>
          <a:spcPct val="20000"/>
        </a:spcBef>
        <a:spcAft>
          <a:spcPct val="0"/>
        </a:spcAft>
        <a:buChar char="•"/>
        <a:defRPr sz="11700">
          <a:solidFill>
            <a:schemeClr val="tx1"/>
          </a:solidFill>
          <a:latin typeface="+mn-lt"/>
          <a:ea typeface="+mn-ea"/>
          <a:cs typeface="ＭＳ Ｐゴシック"/>
        </a:defRPr>
      </a:lvl3pPr>
      <a:lvl4pPr marL="7826375" indent="-1117600" algn="l" defTabSz="4471988" rtl="0" eaLnBrk="0" fontAlgn="base" hangingPunct="0">
        <a:spcBef>
          <a:spcPct val="20000"/>
        </a:spcBef>
        <a:spcAft>
          <a:spcPct val="0"/>
        </a:spcAft>
        <a:buChar char="–"/>
        <a:defRPr sz="9900">
          <a:solidFill>
            <a:schemeClr val="tx1"/>
          </a:solidFill>
          <a:latin typeface="+mn-lt"/>
          <a:ea typeface="+mn-ea"/>
          <a:cs typeface="ＭＳ Ｐゴシック"/>
        </a:defRPr>
      </a:lvl4pPr>
      <a:lvl5pPr marL="10061575" indent="-1116013" algn="l" defTabSz="4471988" rtl="0" eaLnBrk="0" fontAlgn="base" hangingPunct="0">
        <a:spcBef>
          <a:spcPct val="20000"/>
        </a:spcBef>
        <a:spcAft>
          <a:spcPct val="0"/>
        </a:spcAft>
        <a:buChar char="»"/>
        <a:defRPr sz="9900">
          <a:solidFill>
            <a:schemeClr val="tx1"/>
          </a:solidFill>
          <a:latin typeface="+mn-lt"/>
          <a:ea typeface="+mn-ea"/>
          <a:cs typeface="ＭＳ Ｐゴシック"/>
        </a:defRPr>
      </a:lvl5pPr>
      <a:lvl6pPr marL="10469486" indent="-1116726" algn="l" defTabSz="4472566" rtl="0" fontAlgn="base">
        <a:spcBef>
          <a:spcPct val="20000"/>
        </a:spcBef>
        <a:spcAft>
          <a:spcPct val="0"/>
        </a:spcAft>
        <a:buChar char="»"/>
        <a:defRPr sz="9900">
          <a:solidFill>
            <a:schemeClr val="tx1"/>
          </a:solidFill>
          <a:latin typeface="+mn-lt"/>
          <a:ea typeface="+mn-ea"/>
        </a:defRPr>
      </a:lvl6pPr>
      <a:lvl7pPr marL="10877113" indent="-1116726" algn="l" defTabSz="4472566" rtl="0" fontAlgn="base">
        <a:spcBef>
          <a:spcPct val="20000"/>
        </a:spcBef>
        <a:spcAft>
          <a:spcPct val="0"/>
        </a:spcAft>
        <a:buChar char="»"/>
        <a:defRPr sz="9900">
          <a:solidFill>
            <a:schemeClr val="tx1"/>
          </a:solidFill>
          <a:latin typeface="+mn-lt"/>
          <a:ea typeface="+mn-ea"/>
        </a:defRPr>
      </a:lvl7pPr>
      <a:lvl8pPr marL="11284738" indent="-1116726" algn="l" defTabSz="4472566" rtl="0" fontAlgn="base">
        <a:spcBef>
          <a:spcPct val="20000"/>
        </a:spcBef>
        <a:spcAft>
          <a:spcPct val="0"/>
        </a:spcAft>
        <a:buChar char="»"/>
        <a:defRPr sz="9900">
          <a:solidFill>
            <a:schemeClr val="tx1"/>
          </a:solidFill>
          <a:latin typeface="+mn-lt"/>
          <a:ea typeface="+mn-ea"/>
        </a:defRPr>
      </a:lvl8pPr>
      <a:lvl9pPr marL="11692365" indent="-1116726" algn="l" defTabSz="4472566" rtl="0" fontAlgn="base">
        <a:spcBef>
          <a:spcPct val="20000"/>
        </a:spcBef>
        <a:spcAft>
          <a:spcPct val="0"/>
        </a:spcAft>
        <a:buChar char="»"/>
        <a:defRPr sz="9900">
          <a:solidFill>
            <a:schemeClr val="tx1"/>
          </a:solidFill>
          <a:latin typeface="+mn-lt"/>
          <a:ea typeface="+mn-ea"/>
        </a:defRPr>
      </a:lvl9pPr>
    </p:bodyStyle>
    <p:otherStyle>
      <a:defPPr>
        <a:defRPr lang="en-US"/>
      </a:defPPr>
      <a:lvl1pPr marL="0" algn="l" defTabSz="815252" rtl="0" eaLnBrk="1" latinLnBrk="0" hangingPunct="1">
        <a:defRPr sz="1600" kern="1200">
          <a:solidFill>
            <a:schemeClr val="tx1"/>
          </a:solidFill>
          <a:latin typeface="+mn-lt"/>
          <a:ea typeface="+mn-ea"/>
          <a:cs typeface="+mn-cs"/>
        </a:defRPr>
      </a:lvl1pPr>
      <a:lvl2pPr marL="407627" algn="l" defTabSz="815252" rtl="0" eaLnBrk="1" latinLnBrk="0" hangingPunct="1">
        <a:defRPr sz="1600" kern="1200">
          <a:solidFill>
            <a:schemeClr val="tx1"/>
          </a:solidFill>
          <a:latin typeface="+mn-lt"/>
          <a:ea typeface="+mn-ea"/>
          <a:cs typeface="+mn-cs"/>
        </a:defRPr>
      </a:lvl2pPr>
      <a:lvl3pPr marL="815252" algn="l" defTabSz="815252" rtl="0" eaLnBrk="1" latinLnBrk="0" hangingPunct="1">
        <a:defRPr sz="1600" kern="1200">
          <a:solidFill>
            <a:schemeClr val="tx1"/>
          </a:solidFill>
          <a:latin typeface="+mn-lt"/>
          <a:ea typeface="+mn-ea"/>
          <a:cs typeface="+mn-cs"/>
        </a:defRPr>
      </a:lvl3pPr>
      <a:lvl4pPr marL="1222879" algn="l" defTabSz="815252" rtl="0" eaLnBrk="1" latinLnBrk="0" hangingPunct="1">
        <a:defRPr sz="1600" kern="1200">
          <a:solidFill>
            <a:schemeClr val="tx1"/>
          </a:solidFill>
          <a:latin typeface="+mn-lt"/>
          <a:ea typeface="+mn-ea"/>
          <a:cs typeface="+mn-cs"/>
        </a:defRPr>
      </a:lvl4pPr>
      <a:lvl5pPr marL="1630506" algn="l" defTabSz="815252" rtl="0" eaLnBrk="1" latinLnBrk="0" hangingPunct="1">
        <a:defRPr sz="1600" kern="1200">
          <a:solidFill>
            <a:schemeClr val="tx1"/>
          </a:solidFill>
          <a:latin typeface="+mn-lt"/>
          <a:ea typeface="+mn-ea"/>
          <a:cs typeface="+mn-cs"/>
        </a:defRPr>
      </a:lvl5pPr>
      <a:lvl6pPr marL="2038131" algn="l" defTabSz="815252" rtl="0" eaLnBrk="1" latinLnBrk="0" hangingPunct="1">
        <a:defRPr sz="1600" kern="1200">
          <a:solidFill>
            <a:schemeClr val="tx1"/>
          </a:solidFill>
          <a:latin typeface="+mn-lt"/>
          <a:ea typeface="+mn-ea"/>
          <a:cs typeface="+mn-cs"/>
        </a:defRPr>
      </a:lvl6pPr>
      <a:lvl7pPr marL="2445758" algn="l" defTabSz="815252" rtl="0" eaLnBrk="1" latinLnBrk="0" hangingPunct="1">
        <a:defRPr sz="1600" kern="1200">
          <a:solidFill>
            <a:schemeClr val="tx1"/>
          </a:solidFill>
          <a:latin typeface="+mn-lt"/>
          <a:ea typeface="+mn-ea"/>
          <a:cs typeface="+mn-cs"/>
        </a:defRPr>
      </a:lvl7pPr>
      <a:lvl8pPr marL="2853384" algn="l" defTabSz="815252" rtl="0" eaLnBrk="1" latinLnBrk="0" hangingPunct="1">
        <a:defRPr sz="1600" kern="1200">
          <a:solidFill>
            <a:schemeClr val="tx1"/>
          </a:solidFill>
          <a:latin typeface="+mn-lt"/>
          <a:ea typeface="+mn-ea"/>
          <a:cs typeface="+mn-cs"/>
        </a:defRPr>
      </a:lvl8pPr>
      <a:lvl9pPr marL="3261010" algn="l" defTabSz="815252" rtl="0" eaLnBrk="1" latinLnBrk="0" hangingPunct="1">
        <a:defRPr sz="1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0" name="TextBox 50"/>
          <p:cNvSpPr txBox="1">
            <a:spLocks noChangeArrowheads="1"/>
          </p:cNvSpPr>
          <p:nvPr/>
        </p:nvSpPr>
        <p:spPr bwMode="auto">
          <a:xfrm>
            <a:off x="23182263" y="4983163"/>
            <a:ext cx="10972800" cy="5416550"/>
          </a:xfrm>
          <a:prstGeom prst="rect">
            <a:avLst/>
          </a:prstGeom>
          <a:noFill/>
          <a:ln w="9525">
            <a:noFill/>
            <a:miter lim="800000"/>
            <a:headEnd/>
            <a:tailEnd/>
          </a:ln>
        </p:spPr>
        <p:txBody>
          <a:bodyPr>
            <a:spAutoFit/>
          </a:bodyPr>
          <a:lstStyle/>
          <a:p>
            <a:pPr>
              <a:lnSpc>
                <a:spcPct val="150000"/>
              </a:lnSpc>
              <a:buFont typeface="Arial" charset="0"/>
              <a:buChar char="•"/>
            </a:pPr>
            <a:r>
              <a:rPr lang="en-GB" sz="2500">
                <a:cs typeface="ＭＳ Ｐゴシック"/>
              </a:rPr>
              <a:t>81 MSM-SW participated in the study. They recorded 1738 sexual encounters with 1212  different  partners  over 6 weeks follow up in 2007. </a:t>
            </a:r>
          </a:p>
          <a:p>
            <a:pPr>
              <a:lnSpc>
                <a:spcPct val="200000"/>
              </a:lnSpc>
            </a:pPr>
            <a:r>
              <a:rPr lang="en-GB" sz="2800" b="1" i="1">
                <a:solidFill>
                  <a:srgbClr val="002060"/>
                </a:solidFill>
                <a:cs typeface="ＭＳ Ｐゴシック"/>
              </a:rPr>
              <a:t>Gender exclusivity</a:t>
            </a:r>
          </a:p>
          <a:p>
            <a:pPr>
              <a:lnSpc>
                <a:spcPct val="150000"/>
              </a:lnSpc>
              <a:spcAft>
                <a:spcPts val="1800"/>
              </a:spcAft>
              <a:buFont typeface="Arial" charset="0"/>
              <a:buChar char="•"/>
            </a:pPr>
            <a:r>
              <a:rPr lang="en-GB" sz="2500">
                <a:cs typeface="ＭＳ Ｐゴシック"/>
              </a:rPr>
              <a:t>Most MSM-SW reported both male and female partners (i.e. non-exclusive), however sex with men accounted for 80% of encounters on follow up.</a:t>
            </a:r>
          </a:p>
          <a:p>
            <a:pPr>
              <a:lnSpc>
                <a:spcPct val="150000"/>
              </a:lnSpc>
              <a:buFont typeface="Arial" charset="0"/>
              <a:buChar char="•"/>
            </a:pPr>
            <a:r>
              <a:rPr lang="en-GB" sz="2500">
                <a:cs typeface="ＭＳ Ｐゴシック"/>
              </a:rPr>
              <a:t>23% (19/81) MSM-SW were currently or previously married, whilst 40% of male and 34% of female partners were known to be married</a:t>
            </a:r>
          </a:p>
          <a:p>
            <a:pPr>
              <a:lnSpc>
                <a:spcPct val="200000"/>
              </a:lnSpc>
            </a:pPr>
            <a:endParaRPr lang="en-US" sz="2500">
              <a:cs typeface="ＭＳ Ｐゴシック"/>
            </a:endParaRPr>
          </a:p>
        </p:txBody>
      </p:sp>
      <p:sp>
        <p:nvSpPr>
          <p:cNvPr id="1031" name="TextBox 56"/>
          <p:cNvSpPr txBox="1">
            <a:spLocks noChangeArrowheads="1"/>
          </p:cNvSpPr>
          <p:nvPr/>
        </p:nvSpPr>
        <p:spPr bwMode="auto">
          <a:xfrm>
            <a:off x="23258463" y="16011525"/>
            <a:ext cx="10896600" cy="2840038"/>
          </a:xfrm>
          <a:prstGeom prst="rect">
            <a:avLst/>
          </a:prstGeom>
          <a:noFill/>
          <a:ln w="9525">
            <a:noFill/>
            <a:miter lim="800000"/>
            <a:headEnd/>
            <a:tailEnd/>
          </a:ln>
        </p:spPr>
        <p:txBody>
          <a:bodyPr>
            <a:spAutoFit/>
          </a:bodyPr>
          <a:lstStyle/>
          <a:p>
            <a:pPr algn="just">
              <a:lnSpc>
                <a:spcPct val="200000"/>
              </a:lnSpc>
            </a:pPr>
            <a:r>
              <a:rPr lang="en-GB" sz="2800" b="1" i="1">
                <a:solidFill>
                  <a:srgbClr val="002060"/>
                </a:solidFill>
                <a:cs typeface="ＭＳ Ｐゴシック"/>
              </a:rPr>
              <a:t>Transactional sex</a:t>
            </a:r>
          </a:p>
          <a:p>
            <a:pPr>
              <a:lnSpc>
                <a:spcPct val="150000"/>
              </a:lnSpc>
              <a:spcAft>
                <a:spcPts val="1200"/>
              </a:spcAft>
              <a:buFont typeface="Arial" charset="0"/>
              <a:buChar char="•"/>
            </a:pPr>
            <a:r>
              <a:rPr lang="en-GB" sz="2500">
                <a:cs typeface="ＭＳ Ｐゴシック"/>
              </a:rPr>
              <a:t>Most male and female partners were clients and paid for sex (table 2).</a:t>
            </a:r>
          </a:p>
          <a:p>
            <a:pPr>
              <a:lnSpc>
                <a:spcPct val="150000"/>
              </a:lnSpc>
              <a:spcAft>
                <a:spcPts val="1200"/>
              </a:spcAft>
              <a:buFont typeface="Arial" charset="0"/>
              <a:buChar char="•"/>
            </a:pPr>
            <a:r>
              <a:rPr lang="en-GB" sz="2500">
                <a:cs typeface="ＭＳ Ｐゴシック"/>
              </a:rPr>
              <a:t>Female partners were more likely to be non-transactional partners, or to have sold sex themselves to the MSM-SW.</a:t>
            </a:r>
          </a:p>
        </p:txBody>
      </p:sp>
      <p:pic>
        <p:nvPicPr>
          <p:cNvPr id="1032" name="Picture 6"/>
          <p:cNvPicPr>
            <a:picLocks noChangeAspect="1" noChangeArrowheads="1"/>
          </p:cNvPicPr>
          <p:nvPr/>
        </p:nvPicPr>
        <p:blipFill>
          <a:blip r:embed="rId3"/>
          <a:srcRect/>
          <a:stretch>
            <a:fillRect/>
          </a:stretch>
        </p:blipFill>
        <p:spPr bwMode="auto">
          <a:xfrm>
            <a:off x="34536063" y="17479963"/>
            <a:ext cx="10820400" cy="7620000"/>
          </a:xfrm>
          <a:prstGeom prst="rect">
            <a:avLst/>
          </a:prstGeom>
          <a:noFill/>
          <a:ln w="9525">
            <a:noFill/>
            <a:miter lim="800000"/>
            <a:headEnd/>
            <a:tailEnd/>
          </a:ln>
        </p:spPr>
      </p:pic>
      <p:sp>
        <p:nvSpPr>
          <p:cNvPr id="1033" name="Text Box 6"/>
          <p:cNvSpPr txBox="1">
            <a:spLocks noChangeArrowheads="1"/>
          </p:cNvSpPr>
          <p:nvPr/>
        </p:nvSpPr>
        <p:spPr bwMode="auto">
          <a:xfrm>
            <a:off x="0" y="2063750"/>
            <a:ext cx="44789725" cy="785813"/>
          </a:xfrm>
          <a:prstGeom prst="rect">
            <a:avLst/>
          </a:prstGeom>
          <a:noFill/>
          <a:ln w="9525">
            <a:noFill/>
            <a:miter lim="800000"/>
            <a:headEnd/>
            <a:tailEnd/>
          </a:ln>
        </p:spPr>
        <p:txBody>
          <a:bodyPr lIns="81526" tIns="40762" rIns="81526" bIns="40762"/>
          <a:lstStyle/>
          <a:p>
            <a:pPr algn="ctr" eaLnBrk="0" hangingPunct="0">
              <a:spcBef>
                <a:spcPct val="50000"/>
              </a:spcBef>
            </a:pPr>
            <a:r>
              <a:rPr lang="en-GB" sz="4300">
                <a:latin typeface="Times New Roman" pitchFamily="18" charset="0"/>
                <a:cs typeface="Times New Roman" pitchFamily="18" charset="0"/>
              </a:rPr>
              <a:t>A. D. Smith</a:t>
            </a:r>
            <a:r>
              <a:rPr lang="en-GB" sz="4300" baseline="30000">
                <a:latin typeface="Times New Roman" pitchFamily="18" charset="0"/>
                <a:cs typeface="Times New Roman" pitchFamily="18" charset="0"/>
              </a:rPr>
              <a:t>1</a:t>
            </a:r>
            <a:r>
              <a:rPr lang="en-GB" sz="4300">
                <a:latin typeface="Times New Roman" pitchFamily="18" charset="0"/>
                <a:cs typeface="Times New Roman" pitchFamily="18" charset="0"/>
              </a:rPr>
              <a:t>, A. Ferguson</a:t>
            </a:r>
            <a:r>
              <a:rPr lang="en-GB" sz="4300" baseline="30000">
                <a:latin typeface="Times New Roman" pitchFamily="18" charset="0"/>
                <a:cs typeface="Times New Roman" pitchFamily="18" charset="0"/>
              </a:rPr>
              <a:t>2</a:t>
            </a:r>
            <a:r>
              <a:rPr lang="en-GB" sz="4300">
                <a:latin typeface="Times New Roman" pitchFamily="18" charset="0"/>
                <a:cs typeface="Times New Roman" pitchFamily="18" charset="0"/>
              </a:rPr>
              <a:t>, D. Kowuor</a:t>
            </a:r>
            <a:r>
              <a:rPr lang="en-GB" sz="4300" baseline="30000">
                <a:latin typeface="Times New Roman" pitchFamily="18" charset="0"/>
                <a:cs typeface="Times New Roman" pitchFamily="18" charset="0"/>
              </a:rPr>
              <a:t>3 </a:t>
            </a:r>
            <a:r>
              <a:rPr lang="en-GB" sz="4300">
                <a:latin typeface="Times New Roman" pitchFamily="18" charset="0"/>
                <a:cs typeface="Times New Roman" pitchFamily="18" charset="0"/>
              </a:rPr>
              <a:t>, E. van der Elst </a:t>
            </a:r>
            <a:r>
              <a:rPr lang="en-GB" sz="4300" baseline="30000">
                <a:latin typeface="Times New Roman" pitchFamily="18" charset="0"/>
                <a:cs typeface="Times New Roman" pitchFamily="18" charset="0"/>
              </a:rPr>
              <a:t>3</a:t>
            </a:r>
            <a:r>
              <a:rPr lang="en-GB" sz="4300">
                <a:latin typeface="Times New Roman" pitchFamily="18" charset="0"/>
                <a:cs typeface="Times New Roman" pitchFamily="18" charset="0"/>
              </a:rPr>
              <a:t>, C. Agwanda</a:t>
            </a:r>
            <a:r>
              <a:rPr lang="en-GB" sz="4300" baseline="30000">
                <a:latin typeface="Times New Roman" pitchFamily="18" charset="0"/>
                <a:cs typeface="Times New Roman" pitchFamily="18" charset="0"/>
              </a:rPr>
              <a:t> 3</a:t>
            </a:r>
            <a:r>
              <a:rPr lang="en-GB" sz="4300">
                <a:latin typeface="Times New Roman" pitchFamily="18" charset="0"/>
                <a:cs typeface="Times New Roman" pitchFamily="18" charset="0"/>
              </a:rPr>
              <a:t>, A. Muhaari </a:t>
            </a:r>
            <a:r>
              <a:rPr lang="en-GB" sz="4300" baseline="30000">
                <a:latin typeface="Times New Roman" pitchFamily="18" charset="0"/>
                <a:cs typeface="Times New Roman" pitchFamily="18" charset="0"/>
              </a:rPr>
              <a:t>3</a:t>
            </a:r>
            <a:r>
              <a:rPr lang="en-GB" sz="4300">
                <a:latin typeface="Times New Roman" pitchFamily="18" charset="0"/>
                <a:cs typeface="Times New Roman" pitchFamily="18" charset="0"/>
              </a:rPr>
              <a:t>, A.Davies</a:t>
            </a:r>
            <a:r>
              <a:rPr lang="en-GB" sz="4300" baseline="30000">
                <a:latin typeface="Times New Roman" pitchFamily="18" charset="0"/>
                <a:cs typeface="Times New Roman" pitchFamily="18" charset="0"/>
              </a:rPr>
              <a:t>3</a:t>
            </a:r>
            <a:r>
              <a:rPr lang="en-GB" sz="4300">
                <a:latin typeface="Times New Roman" pitchFamily="18" charset="0"/>
                <a:cs typeface="Times New Roman" pitchFamily="18" charset="0"/>
              </a:rPr>
              <a:t> , S.M.Graham</a:t>
            </a:r>
            <a:r>
              <a:rPr lang="en-GB" sz="4300" baseline="30000">
                <a:latin typeface="Times New Roman" pitchFamily="18" charset="0"/>
                <a:cs typeface="Times New Roman" pitchFamily="18" charset="0"/>
              </a:rPr>
              <a:t>4 </a:t>
            </a:r>
            <a:r>
              <a:rPr lang="en-GB" sz="4300">
                <a:latin typeface="Times New Roman" pitchFamily="18" charset="0"/>
                <a:cs typeface="Times New Roman" pitchFamily="18" charset="0"/>
              </a:rPr>
              <a:t>, E.J.Sanders</a:t>
            </a:r>
            <a:r>
              <a:rPr lang="en-GB" sz="4300" baseline="30000">
                <a:latin typeface="Times New Roman" pitchFamily="18" charset="0"/>
                <a:cs typeface="Times New Roman" pitchFamily="18" charset="0"/>
              </a:rPr>
              <a:t>3 </a:t>
            </a:r>
            <a:endParaRPr lang="en-US" sz="4300">
              <a:latin typeface="Times New Roman" pitchFamily="18" charset="0"/>
              <a:cs typeface="Times New Roman" pitchFamily="18" charset="0"/>
            </a:endParaRPr>
          </a:p>
        </p:txBody>
      </p:sp>
      <p:sp>
        <p:nvSpPr>
          <p:cNvPr id="1034" name="Text Box 15"/>
          <p:cNvSpPr txBox="1">
            <a:spLocks noChangeArrowheads="1"/>
          </p:cNvSpPr>
          <p:nvPr/>
        </p:nvSpPr>
        <p:spPr bwMode="auto">
          <a:xfrm>
            <a:off x="2836863" y="811213"/>
            <a:ext cx="40386000" cy="1190625"/>
          </a:xfrm>
          <a:prstGeom prst="rect">
            <a:avLst/>
          </a:prstGeom>
          <a:noFill/>
          <a:ln w="9525">
            <a:noFill/>
            <a:miter lim="800000"/>
            <a:headEnd/>
            <a:tailEnd/>
          </a:ln>
        </p:spPr>
        <p:txBody>
          <a:bodyPr lIns="81526" tIns="40762" rIns="81526" bIns="40762" anchor="ctr">
            <a:spAutoFit/>
          </a:bodyPr>
          <a:lstStyle/>
          <a:p>
            <a:pPr algn="ctr" eaLnBrk="0" hangingPunct="0"/>
            <a:r>
              <a:rPr lang="en-GB" sz="7200" b="1">
                <a:solidFill>
                  <a:srgbClr val="002060"/>
                </a:solidFill>
                <a:latin typeface="Calibri" pitchFamily="34" charset="0"/>
                <a:cs typeface="Times New Roman" pitchFamily="18" charset="0"/>
              </a:rPr>
              <a:t>Role Versatility and Female Partnerships amongst MSM Sex Workers in Mombasa, Kenya</a:t>
            </a:r>
            <a:endParaRPr lang="en-US" sz="7200">
              <a:solidFill>
                <a:srgbClr val="002060"/>
              </a:solidFill>
              <a:latin typeface="Calibri" pitchFamily="34" charset="0"/>
              <a:cs typeface="Times New Roman" pitchFamily="18" charset="0"/>
            </a:endParaRPr>
          </a:p>
        </p:txBody>
      </p:sp>
      <p:sp>
        <p:nvSpPr>
          <p:cNvPr id="1035" name="Text Box 17"/>
          <p:cNvSpPr txBox="1">
            <a:spLocks noChangeArrowheads="1"/>
          </p:cNvSpPr>
          <p:nvPr/>
        </p:nvSpPr>
        <p:spPr bwMode="auto">
          <a:xfrm>
            <a:off x="5808663" y="2925763"/>
            <a:ext cx="34213800" cy="1036637"/>
          </a:xfrm>
          <a:prstGeom prst="rect">
            <a:avLst/>
          </a:prstGeom>
          <a:noFill/>
          <a:ln w="9525">
            <a:noFill/>
            <a:miter lim="800000"/>
            <a:headEnd/>
            <a:tailEnd/>
          </a:ln>
        </p:spPr>
        <p:txBody>
          <a:bodyPr lIns="81526" tIns="40762" rIns="81526" bIns="40762" anchor="ctr">
            <a:spAutoFit/>
          </a:bodyPr>
          <a:lstStyle/>
          <a:p>
            <a:pPr eaLnBrk="0" hangingPunct="0"/>
            <a:r>
              <a:rPr lang="en-GB" sz="3100" i="1">
                <a:latin typeface="Times New Roman" pitchFamily="18" charset="0"/>
                <a:cs typeface="Times New Roman" pitchFamily="18" charset="0"/>
              </a:rPr>
              <a:t>1. Department of Public Health, University of Oxford, UK 2. HIV and AIDS Prevention and Care Project, Kenya 3. Centre for Geographic Medicine Research-Coast, Kenya 4. University of Washington, Seattle, USA </a:t>
            </a:r>
            <a:endParaRPr lang="en-US" sz="3100" i="1">
              <a:latin typeface="Times New Roman" pitchFamily="18" charset="0"/>
              <a:cs typeface="Times New Roman" pitchFamily="18" charset="0"/>
            </a:endParaRPr>
          </a:p>
          <a:p>
            <a:pPr eaLnBrk="0" hangingPunct="0"/>
            <a:endParaRPr lang="en-US" sz="3100" i="1">
              <a:latin typeface="Times New Roman" pitchFamily="18" charset="0"/>
              <a:cs typeface="Times New Roman" pitchFamily="18" charset="0"/>
            </a:endParaRPr>
          </a:p>
        </p:txBody>
      </p:sp>
      <p:sp>
        <p:nvSpPr>
          <p:cNvPr id="1036" name="Text Box 19"/>
          <p:cNvSpPr txBox="1">
            <a:spLocks noChangeArrowheads="1"/>
          </p:cNvSpPr>
          <p:nvPr/>
        </p:nvSpPr>
        <p:spPr bwMode="auto">
          <a:xfrm>
            <a:off x="1008063" y="30738763"/>
            <a:ext cx="6454775" cy="696912"/>
          </a:xfrm>
          <a:prstGeom prst="rect">
            <a:avLst/>
          </a:prstGeom>
          <a:noFill/>
          <a:ln w="9525">
            <a:noFill/>
            <a:miter lim="800000"/>
            <a:headEnd/>
            <a:tailEnd/>
          </a:ln>
        </p:spPr>
        <p:txBody>
          <a:bodyPr lIns="81526" tIns="40762" rIns="81526" bIns="40762" anchor="ctr">
            <a:spAutoFit/>
          </a:bodyPr>
          <a:lstStyle/>
          <a:p>
            <a:pPr eaLnBrk="0" hangingPunct="0">
              <a:spcBef>
                <a:spcPct val="50000"/>
              </a:spcBef>
            </a:pPr>
            <a:r>
              <a:rPr lang="en-GB" sz="4000">
                <a:solidFill>
                  <a:schemeClr val="bg1"/>
                </a:solidFill>
                <a:latin typeface="Times New Roman" pitchFamily="18" charset="0"/>
                <a:cs typeface="Times New Roman" pitchFamily="18" charset="0"/>
              </a:rPr>
              <a:t>ABSTRACT</a:t>
            </a:r>
            <a:endParaRPr lang="en-US" sz="4000">
              <a:solidFill>
                <a:schemeClr val="bg1"/>
              </a:solidFill>
              <a:latin typeface="Times New Roman" pitchFamily="18" charset="0"/>
              <a:cs typeface="Times New Roman" pitchFamily="18" charset="0"/>
            </a:endParaRPr>
          </a:p>
        </p:txBody>
      </p:sp>
      <p:sp>
        <p:nvSpPr>
          <p:cNvPr id="1037" name="Text Box 20"/>
          <p:cNvSpPr txBox="1">
            <a:spLocks noChangeArrowheads="1"/>
          </p:cNvSpPr>
          <p:nvPr/>
        </p:nvSpPr>
        <p:spPr bwMode="auto">
          <a:xfrm>
            <a:off x="557213" y="19470688"/>
            <a:ext cx="6456362" cy="681037"/>
          </a:xfrm>
          <a:prstGeom prst="rect">
            <a:avLst/>
          </a:prstGeom>
          <a:noFill/>
          <a:ln w="9525">
            <a:noFill/>
            <a:miter lim="800000"/>
            <a:headEnd/>
            <a:tailEnd/>
          </a:ln>
        </p:spPr>
        <p:txBody>
          <a:bodyPr lIns="81526" tIns="40762" rIns="81526" bIns="40762">
            <a:spAutoFit/>
          </a:bodyPr>
          <a:lstStyle/>
          <a:p>
            <a:pPr eaLnBrk="0" hangingPunct="0">
              <a:spcBef>
                <a:spcPct val="50000"/>
              </a:spcBef>
            </a:pPr>
            <a:r>
              <a:rPr lang="en-US" sz="3900">
                <a:solidFill>
                  <a:schemeClr val="bg1"/>
                </a:solidFill>
                <a:latin typeface="Trebuchet MS" pitchFamily="34" charset="0"/>
                <a:cs typeface="ＭＳ Ｐゴシック"/>
              </a:rPr>
              <a:t>METHODS</a:t>
            </a:r>
            <a:endParaRPr lang="en-US" sz="3900">
              <a:latin typeface="Trebuchet MS" pitchFamily="34" charset="0"/>
              <a:cs typeface="ＭＳ Ｐゴシック"/>
            </a:endParaRPr>
          </a:p>
        </p:txBody>
      </p:sp>
      <p:sp>
        <p:nvSpPr>
          <p:cNvPr id="1038" name="Text Box 23"/>
          <p:cNvSpPr txBox="1">
            <a:spLocks noChangeArrowheads="1"/>
          </p:cNvSpPr>
          <p:nvPr/>
        </p:nvSpPr>
        <p:spPr bwMode="auto">
          <a:xfrm>
            <a:off x="1274763" y="31046738"/>
            <a:ext cx="6456362" cy="681037"/>
          </a:xfrm>
          <a:prstGeom prst="rect">
            <a:avLst/>
          </a:prstGeom>
          <a:noFill/>
          <a:ln w="9525">
            <a:noFill/>
            <a:miter lim="800000"/>
            <a:headEnd/>
            <a:tailEnd/>
          </a:ln>
        </p:spPr>
        <p:txBody>
          <a:bodyPr lIns="81526" tIns="40762" rIns="81526" bIns="40762" anchor="ctr">
            <a:spAutoFit/>
          </a:bodyPr>
          <a:lstStyle/>
          <a:p>
            <a:pPr eaLnBrk="0" hangingPunct="0">
              <a:spcBef>
                <a:spcPct val="50000"/>
              </a:spcBef>
            </a:pPr>
            <a:r>
              <a:rPr lang="en-US" sz="3900">
                <a:solidFill>
                  <a:schemeClr val="bg1"/>
                </a:solidFill>
                <a:latin typeface="Trebuchet MS" pitchFamily="34" charset="0"/>
                <a:cs typeface="ＭＳ Ｐゴシック"/>
              </a:rPr>
              <a:t>REFERENCES</a:t>
            </a:r>
            <a:endParaRPr lang="en-US" sz="3900">
              <a:latin typeface="Trebuchet MS" pitchFamily="34" charset="0"/>
              <a:cs typeface="ＭＳ Ｐゴシック"/>
            </a:endParaRPr>
          </a:p>
        </p:txBody>
      </p:sp>
      <p:sp>
        <p:nvSpPr>
          <p:cNvPr id="1039" name="Text Box 26"/>
          <p:cNvSpPr txBox="1">
            <a:spLocks noChangeArrowheads="1"/>
          </p:cNvSpPr>
          <p:nvPr/>
        </p:nvSpPr>
        <p:spPr bwMode="auto">
          <a:xfrm>
            <a:off x="16095663" y="26547763"/>
            <a:ext cx="6454775" cy="681037"/>
          </a:xfrm>
          <a:prstGeom prst="rect">
            <a:avLst/>
          </a:prstGeom>
          <a:noFill/>
          <a:ln w="9525">
            <a:noFill/>
            <a:miter lim="800000"/>
            <a:headEnd/>
            <a:tailEnd/>
          </a:ln>
        </p:spPr>
        <p:txBody>
          <a:bodyPr lIns="81526" tIns="40762" rIns="81526" bIns="40762" anchor="ctr">
            <a:spAutoFit/>
          </a:bodyPr>
          <a:lstStyle/>
          <a:p>
            <a:pPr eaLnBrk="0" hangingPunct="0">
              <a:spcBef>
                <a:spcPct val="50000"/>
              </a:spcBef>
            </a:pPr>
            <a:r>
              <a:rPr lang="en-US" sz="3900">
                <a:solidFill>
                  <a:schemeClr val="bg1"/>
                </a:solidFill>
                <a:latin typeface="Trebuchet MS" pitchFamily="34" charset="0"/>
                <a:cs typeface="ＭＳ Ｐゴシック"/>
              </a:rPr>
              <a:t>CONCLUSIONS</a:t>
            </a:r>
            <a:endParaRPr lang="en-US" sz="3900">
              <a:latin typeface="Trebuchet MS" pitchFamily="34" charset="0"/>
              <a:cs typeface="ＭＳ Ｐゴシック"/>
            </a:endParaRPr>
          </a:p>
        </p:txBody>
      </p:sp>
      <p:sp>
        <p:nvSpPr>
          <p:cNvPr id="1040" name="Text Box 30"/>
          <p:cNvSpPr txBox="1">
            <a:spLocks noChangeArrowheads="1"/>
          </p:cNvSpPr>
          <p:nvPr/>
        </p:nvSpPr>
        <p:spPr bwMode="auto">
          <a:xfrm>
            <a:off x="11599863" y="4906963"/>
            <a:ext cx="10896600" cy="10164762"/>
          </a:xfrm>
          <a:prstGeom prst="rect">
            <a:avLst/>
          </a:prstGeom>
          <a:noFill/>
          <a:ln w="9525">
            <a:noFill/>
            <a:miter lim="800000"/>
            <a:headEnd/>
            <a:tailEnd/>
          </a:ln>
        </p:spPr>
        <p:txBody>
          <a:bodyPr lIns="0" tIns="111126" rIns="0" bIns="111126">
            <a:spAutoFit/>
          </a:bodyPr>
          <a:lstStyle/>
          <a:p>
            <a:pPr algn="just" defTabSz="2219325">
              <a:lnSpc>
                <a:spcPct val="150000"/>
              </a:lnSpc>
            </a:pPr>
            <a:r>
              <a:rPr lang="en-GB" sz="2500">
                <a:cs typeface="ＭＳ Ｐゴシック"/>
              </a:rPr>
              <a:t>MSM-SW within an HIV-1 vaccine preparedness cohort study completed prospective sexual behaviour diaries (see below) and a computer assisted questionnaire recording  sociodemographic information, recall of lifetime and recent sexual behaviour, and detailed characteristics of three most recent sexual relationships.</a:t>
            </a:r>
          </a:p>
          <a:p>
            <a:pPr algn="just" defTabSz="2219325">
              <a:lnSpc>
                <a:spcPct val="150000"/>
              </a:lnSpc>
            </a:pPr>
            <a:endParaRPr lang="en-GB" sz="2500">
              <a:cs typeface="ＭＳ Ｐゴシック"/>
            </a:endParaRPr>
          </a:p>
          <a:p>
            <a:pPr algn="just" defTabSz="2219325">
              <a:lnSpc>
                <a:spcPct val="150000"/>
              </a:lnSpc>
            </a:pPr>
            <a:r>
              <a:rPr lang="en-GB" sz="2500">
                <a:cs typeface="ＭＳ Ｐゴシック"/>
              </a:rPr>
              <a:t>A visual prospective diary was developed and piloted (figure 1). Participants were assessed on the use of the diary after a three week training period, and reflected (anonymously) on the accuracy and honesty of responses at the end of the study. Aggregate diary data were validated against existing, recall based sexual behaviour data collections.</a:t>
            </a:r>
          </a:p>
          <a:p>
            <a:pPr algn="just" defTabSz="2219325">
              <a:lnSpc>
                <a:spcPct val="150000"/>
              </a:lnSpc>
            </a:pPr>
            <a:endParaRPr lang="en-GB" sz="2500">
              <a:cs typeface="ＭＳ Ｐゴシック"/>
            </a:endParaRPr>
          </a:p>
          <a:p>
            <a:pPr algn="just" defTabSz="2219325">
              <a:lnSpc>
                <a:spcPct val="150000"/>
              </a:lnSpc>
            </a:pPr>
            <a:r>
              <a:rPr lang="en-GB" sz="2500">
                <a:cs typeface="ＭＳ Ｐゴシック"/>
              </a:rPr>
              <a:t>Diaries recorded each episode of anal, vaginal and oral sex for each sexual encounter over a six week period, including condom use and failure. Diary entries were reviewed weekly, accompanied by HIV risk reduction counselling and provision of condoms and water-based lubricants.</a:t>
            </a:r>
            <a:endParaRPr lang="en-US" sz="2500">
              <a:cs typeface="ＭＳ Ｐゴシック"/>
            </a:endParaRPr>
          </a:p>
          <a:p>
            <a:pPr algn="just" defTabSz="2219325">
              <a:lnSpc>
                <a:spcPct val="200000"/>
              </a:lnSpc>
            </a:pPr>
            <a:endParaRPr lang="en-US" sz="2300">
              <a:latin typeface="Sabon"/>
              <a:ea typeface="SimSun"/>
              <a:cs typeface="SimSun"/>
            </a:endParaRPr>
          </a:p>
        </p:txBody>
      </p:sp>
      <p:sp>
        <p:nvSpPr>
          <p:cNvPr id="1041" name="Text Box 33"/>
          <p:cNvSpPr txBox="1">
            <a:spLocks noChangeArrowheads="1"/>
          </p:cNvSpPr>
          <p:nvPr/>
        </p:nvSpPr>
        <p:spPr bwMode="auto">
          <a:xfrm>
            <a:off x="24955500" y="22167850"/>
            <a:ext cx="6456363" cy="681038"/>
          </a:xfrm>
          <a:prstGeom prst="rect">
            <a:avLst/>
          </a:prstGeom>
          <a:noFill/>
          <a:ln w="9525">
            <a:noFill/>
            <a:miter lim="800000"/>
            <a:headEnd/>
            <a:tailEnd/>
          </a:ln>
        </p:spPr>
        <p:txBody>
          <a:bodyPr lIns="81526" tIns="40762" rIns="81526" bIns="40762" anchor="ctr">
            <a:spAutoFit/>
          </a:bodyPr>
          <a:lstStyle/>
          <a:p>
            <a:pPr eaLnBrk="0" hangingPunct="0">
              <a:spcBef>
                <a:spcPct val="50000"/>
              </a:spcBef>
            </a:pPr>
            <a:r>
              <a:rPr lang="en-GB" sz="3900">
                <a:solidFill>
                  <a:schemeClr val="bg1"/>
                </a:solidFill>
                <a:latin typeface="Trebuchet MS" pitchFamily="34" charset="0"/>
                <a:cs typeface="ＭＳ Ｐゴシック"/>
              </a:rPr>
              <a:t>CONCLUSIONS</a:t>
            </a:r>
            <a:endParaRPr lang="en-US" sz="3900">
              <a:latin typeface="Trebuchet MS" pitchFamily="34" charset="0"/>
              <a:cs typeface="ＭＳ Ｐゴシック"/>
            </a:endParaRPr>
          </a:p>
        </p:txBody>
      </p:sp>
      <p:graphicFrame>
        <p:nvGraphicFramePr>
          <p:cNvPr id="1029" name="Object 3"/>
          <p:cNvGraphicFramePr>
            <a:graphicFrameLocks noChangeAspect="1"/>
          </p:cNvGraphicFramePr>
          <p:nvPr/>
        </p:nvGraphicFramePr>
        <p:xfrm>
          <a:off x="11599863" y="14508163"/>
          <a:ext cx="11658600" cy="15305087"/>
        </p:xfrm>
        <a:graphic>
          <a:graphicData uri="http://schemas.openxmlformats.org/presentationml/2006/ole">
            <p:oleObj spid="_x0000_s1029" name="Visio" r:id="rId4" imgW="3214878" imgH="4546854" progId="Visio.Drawing.11">
              <p:embed/>
            </p:oleObj>
          </a:graphicData>
        </a:graphic>
      </p:graphicFrame>
      <p:sp>
        <p:nvSpPr>
          <p:cNvPr id="1042" name="TextBox 45"/>
          <p:cNvSpPr txBox="1">
            <a:spLocks noChangeArrowheads="1"/>
          </p:cNvSpPr>
          <p:nvPr/>
        </p:nvSpPr>
        <p:spPr bwMode="auto">
          <a:xfrm>
            <a:off x="11828463" y="29519563"/>
            <a:ext cx="10439400" cy="2005012"/>
          </a:xfrm>
          <a:prstGeom prst="rect">
            <a:avLst/>
          </a:prstGeom>
          <a:noFill/>
          <a:ln w="9525">
            <a:noFill/>
            <a:miter lim="800000"/>
            <a:headEnd/>
            <a:tailEnd/>
          </a:ln>
        </p:spPr>
        <p:txBody>
          <a:bodyPr lIns="81526" tIns="40762" rIns="81526" bIns="40762">
            <a:spAutoFit/>
          </a:bodyPr>
          <a:lstStyle/>
          <a:p>
            <a:pPr algn="just" eaLnBrk="0" hangingPunct="0"/>
            <a:r>
              <a:rPr lang="en-GB" sz="2500" b="1">
                <a:cs typeface="ＭＳ Ｐゴシック"/>
              </a:rPr>
              <a:t>Figure 1</a:t>
            </a:r>
            <a:r>
              <a:rPr lang="en-GB" sz="2500">
                <a:cs typeface="ＭＳ Ｐゴシック"/>
              </a:rPr>
              <a:t> Visual Sexual Behaviour Disc. Sexual acts recorded by joining the symbolic body part of the participant (left, ‘</a:t>
            </a:r>
            <a:r>
              <a:rPr lang="en-GB" sz="2500" i="1">
                <a:cs typeface="ＭＳ Ｐゴシック"/>
              </a:rPr>
              <a:t>me’</a:t>
            </a:r>
            <a:r>
              <a:rPr lang="en-GB" sz="2500">
                <a:cs typeface="ＭＳ Ｐゴシック"/>
              </a:rPr>
              <a:t>: symbols for hand, mouth, penis, anus) to symbolic body part of partner (right, ‘</a:t>
            </a:r>
            <a:r>
              <a:rPr lang="en-GB" sz="2500" i="1">
                <a:cs typeface="ＭＳ Ｐゴシック"/>
              </a:rPr>
              <a:t>them</a:t>
            </a:r>
            <a:r>
              <a:rPr lang="en-GB" sz="2500">
                <a:cs typeface="ＭＳ Ｐゴシック"/>
              </a:rPr>
              <a:t>’). Multiple lines indicate repeated rounds of a sexual act. Condom use and breakage for each round indicated as code (bottom right).</a:t>
            </a:r>
          </a:p>
        </p:txBody>
      </p:sp>
      <p:sp>
        <p:nvSpPr>
          <p:cNvPr id="1043" name="TextBox 40"/>
          <p:cNvSpPr txBox="1">
            <a:spLocks noChangeArrowheads="1"/>
          </p:cNvSpPr>
          <p:nvPr/>
        </p:nvSpPr>
        <p:spPr bwMode="auto">
          <a:xfrm>
            <a:off x="474663" y="19994563"/>
            <a:ext cx="10591800" cy="9891712"/>
          </a:xfrm>
          <a:prstGeom prst="rect">
            <a:avLst/>
          </a:prstGeom>
          <a:noFill/>
          <a:ln w="9525">
            <a:noFill/>
            <a:miter lim="800000"/>
            <a:headEnd/>
            <a:tailEnd/>
          </a:ln>
        </p:spPr>
        <p:txBody>
          <a:bodyPr lIns="81526" tIns="40762" rIns="81526" bIns="40762">
            <a:spAutoFit/>
          </a:bodyPr>
          <a:lstStyle/>
          <a:p>
            <a:pPr algn="just" eaLnBrk="0" hangingPunct="0">
              <a:lnSpc>
                <a:spcPct val="150000"/>
              </a:lnSpc>
            </a:pPr>
            <a:r>
              <a:rPr lang="en-GB" sz="2500">
                <a:cs typeface="ＭＳ Ｐゴシック"/>
              </a:rPr>
              <a:t>A open cohort of  high risk volunteers, including MSM sex workers (MSM-SW) was established in Mombasa, Coastal Kenya in 2005. Over 480 MSM-SW have been screened for HIV and currently 150 HIV-negative MSM-SW are in follow up.</a:t>
            </a:r>
          </a:p>
          <a:p>
            <a:pPr algn="just" eaLnBrk="0" hangingPunct="0">
              <a:lnSpc>
                <a:spcPct val="150000"/>
              </a:lnSpc>
            </a:pPr>
            <a:endParaRPr lang="en-GB" sz="2500">
              <a:cs typeface="ＭＳ Ｐゴシック"/>
            </a:endParaRPr>
          </a:p>
          <a:p>
            <a:pPr algn="just" eaLnBrk="0" hangingPunct="0">
              <a:lnSpc>
                <a:spcPct val="150000"/>
              </a:lnSpc>
            </a:pPr>
            <a:r>
              <a:rPr lang="en-GB" sz="2500">
                <a:cs typeface="ＭＳ Ｐゴシック"/>
              </a:rPr>
              <a:t>HIV-1 prevalence is 21% at enrolment, compared to 6% amongst adult men in the general population. Cohort incidence is extremely high (10.2 per 100 person-years at risk). HIV-1 prevalence is higher amongst MSM-SW with exclusively male sexual partners (OR 6.3), independent of risk associated with recent receptive anal sex (OR 4.7) [1].</a:t>
            </a:r>
          </a:p>
          <a:p>
            <a:pPr algn="just" eaLnBrk="0" hangingPunct="0">
              <a:lnSpc>
                <a:spcPct val="150000"/>
              </a:lnSpc>
            </a:pPr>
            <a:endParaRPr lang="en-GB" sz="2500">
              <a:cs typeface="ＭＳ Ｐゴシック"/>
            </a:endParaRPr>
          </a:p>
          <a:p>
            <a:pPr algn="just" eaLnBrk="0" hangingPunct="0">
              <a:lnSpc>
                <a:spcPct val="150000"/>
              </a:lnSpc>
            </a:pPr>
            <a:r>
              <a:rPr lang="en-GB" sz="2500">
                <a:cs typeface="ＭＳ Ｐゴシック"/>
              </a:rPr>
              <a:t>Genotype studies suggest little difference between HIV-1 genotype circulating amongst MSM and the general population (predominantly subtype A), suggesting transmission bridges between MSM and generalised epidemics may be important in this context [2]</a:t>
            </a:r>
            <a:r>
              <a:rPr lang="en-GB" sz="2500" baseline="30000">
                <a:cs typeface="ＭＳ Ｐゴシック"/>
              </a:rPr>
              <a:t> </a:t>
            </a:r>
          </a:p>
          <a:p>
            <a:pPr algn="just" eaLnBrk="0" hangingPunct="0">
              <a:lnSpc>
                <a:spcPct val="150000"/>
              </a:lnSpc>
            </a:pPr>
            <a:endParaRPr lang="en-GB" sz="2500">
              <a:cs typeface="ＭＳ Ｐゴシック"/>
            </a:endParaRPr>
          </a:p>
          <a:p>
            <a:pPr algn="just" eaLnBrk="0" hangingPunct="0">
              <a:lnSpc>
                <a:spcPct val="150000"/>
              </a:lnSpc>
            </a:pPr>
            <a:r>
              <a:rPr lang="en-GB" sz="2500">
                <a:cs typeface="ＭＳ Ｐゴシック"/>
              </a:rPr>
              <a:t>Sex work and male same sex activities are illegal in Kenya.</a:t>
            </a:r>
          </a:p>
        </p:txBody>
      </p:sp>
      <p:sp>
        <p:nvSpPr>
          <p:cNvPr id="1044" name="TextBox 41"/>
          <p:cNvSpPr txBox="1">
            <a:spLocks noChangeArrowheads="1"/>
          </p:cNvSpPr>
          <p:nvPr/>
        </p:nvSpPr>
        <p:spPr bwMode="auto">
          <a:xfrm>
            <a:off x="19840575" y="27730450"/>
            <a:ext cx="319088" cy="849313"/>
          </a:xfrm>
          <a:prstGeom prst="rect">
            <a:avLst/>
          </a:prstGeom>
          <a:noFill/>
          <a:ln w="9525">
            <a:noFill/>
            <a:miter lim="800000"/>
            <a:headEnd/>
            <a:tailEnd/>
          </a:ln>
        </p:spPr>
        <p:txBody>
          <a:bodyPr lIns="81526" tIns="40762" rIns="81526" bIns="40762">
            <a:spAutoFit/>
          </a:bodyPr>
          <a:lstStyle/>
          <a:p>
            <a:pPr eaLnBrk="0" hangingPunct="0"/>
            <a:endParaRPr lang="en-GB" sz="2500">
              <a:cs typeface="ＭＳ Ｐゴシック"/>
            </a:endParaRPr>
          </a:p>
          <a:p>
            <a:pPr eaLnBrk="0" hangingPunct="0"/>
            <a:endParaRPr lang="en-GB" sz="2500">
              <a:cs typeface="ＭＳ Ｐゴシック"/>
            </a:endParaRPr>
          </a:p>
        </p:txBody>
      </p:sp>
      <p:sp>
        <p:nvSpPr>
          <p:cNvPr id="1045" name="Text Box 26"/>
          <p:cNvSpPr txBox="1">
            <a:spLocks noChangeArrowheads="1"/>
          </p:cNvSpPr>
          <p:nvPr/>
        </p:nvSpPr>
        <p:spPr bwMode="auto">
          <a:xfrm>
            <a:off x="25353963" y="30989588"/>
            <a:ext cx="6456362" cy="682625"/>
          </a:xfrm>
          <a:prstGeom prst="rect">
            <a:avLst/>
          </a:prstGeom>
          <a:noFill/>
          <a:ln w="9525">
            <a:noFill/>
            <a:miter lim="800000"/>
            <a:headEnd/>
            <a:tailEnd/>
          </a:ln>
        </p:spPr>
        <p:txBody>
          <a:bodyPr lIns="81526" tIns="40762" rIns="81526" bIns="40762" anchor="ctr">
            <a:spAutoFit/>
          </a:bodyPr>
          <a:lstStyle/>
          <a:p>
            <a:pPr eaLnBrk="0" hangingPunct="0">
              <a:spcBef>
                <a:spcPct val="50000"/>
              </a:spcBef>
            </a:pPr>
            <a:r>
              <a:rPr lang="en-US" sz="3900">
                <a:solidFill>
                  <a:schemeClr val="bg1"/>
                </a:solidFill>
                <a:latin typeface="Trebuchet MS" pitchFamily="34" charset="0"/>
                <a:cs typeface="ＭＳ Ｐゴシック"/>
              </a:rPr>
              <a:t>REFERENCES</a:t>
            </a:r>
            <a:endParaRPr lang="en-US" sz="3900">
              <a:latin typeface="Trebuchet MS" pitchFamily="34" charset="0"/>
              <a:cs typeface="ＭＳ Ｐゴシック"/>
            </a:endParaRPr>
          </a:p>
        </p:txBody>
      </p:sp>
      <p:sp>
        <p:nvSpPr>
          <p:cNvPr id="1046" name="Text Box 19"/>
          <p:cNvSpPr txBox="1">
            <a:spLocks noChangeArrowheads="1"/>
          </p:cNvSpPr>
          <p:nvPr/>
        </p:nvSpPr>
        <p:spPr bwMode="auto">
          <a:xfrm>
            <a:off x="638175" y="12558713"/>
            <a:ext cx="6454775" cy="681037"/>
          </a:xfrm>
          <a:prstGeom prst="rect">
            <a:avLst/>
          </a:prstGeom>
          <a:noFill/>
          <a:ln w="9525">
            <a:noFill/>
            <a:miter lim="800000"/>
            <a:headEnd/>
            <a:tailEnd/>
          </a:ln>
        </p:spPr>
        <p:txBody>
          <a:bodyPr lIns="81526" tIns="40762" rIns="81526" bIns="40762" anchor="ctr">
            <a:spAutoFit/>
          </a:bodyPr>
          <a:lstStyle/>
          <a:p>
            <a:pPr eaLnBrk="0" hangingPunct="0">
              <a:spcBef>
                <a:spcPct val="50000"/>
              </a:spcBef>
            </a:pPr>
            <a:r>
              <a:rPr lang="en-US" sz="3900">
                <a:solidFill>
                  <a:schemeClr val="bg1"/>
                </a:solidFill>
                <a:latin typeface="Trebuchet MS" pitchFamily="34" charset="0"/>
                <a:cs typeface="ＭＳ Ｐゴシック"/>
              </a:rPr>
              <a:t>BACKGROUND</a:t>
            </a:r>
          </a:p>
        </p:txBody>
      </p:sp>
      <p:sp>
        <p:nvSpPr>
          <p:cNvPr id="1047" name="TextBox 43"/>
          <p:cNvSpPr txBox="1">
            <a:spLocks noChangeArrowheads="1"/>
          </p:cNvSpPr>
          <p:nvPr/>
        </p:nvSpPr>
        <p:spPr bwMode="auto">
          <a:xfrm>
            <a:off x="627063" y="5133975"/>
            <a:ext cx="10287000" cy="13009563"/>
          </a:xfrm>
          <a:prstGeom prst="rect">
            <a:avLst/>
          </a:prstGeom>
          <a:noFill/>
          <a:ln w="63500" cap="rnd">
            <a:noFill/>
            <a:miter lim="800000"/>
            <a:headEnd/>
            <a:tailEnd/>
          </a:ln>
        </p:spPr>
        <p:txBody>
          <a:bodyPr lIns="81526" tIns="40762" rIns="81526" bIns="40762">
            <a:spAutoFit/>
          </a:bodyPr>
          <a:lstStyle/>
          <a:p>
            <a:pPr algn="just"/>
            <a:r>
              <a:rPr lang="en-GB" sz="2400" b="1">
                <a:latin typeface="Calibri" pitchFamily="34" charset="0"/>
                <a:cs typeface="Times New Roman" pitchFamily="18" charset="0"/>
              </a:rPr>
              <a:t>Background</a:t>
            </a:r>
            <a:r>
              <a:rPr lang="en-US" sz="2400">
                <a:latin typeface="Calibri" pitchFamily="34" charset="0"/>
                <a:cs typeface="Times New Roman" pitchFamily="18" charset="0"/>
              </a:rPr>
              <a:t>  </a:t>
            </a:r>
            <a:r>
              <a:rPr lang="en-GB" sz="2400">
                <a:latin typeface="Calibri" pitchFamily="34" charset="0"/>
                <a:cs typeface="Times New Roman" pitchFamily="18" charset="0"/>
              </a:rPr>
              <a:t>Men who sell sex to men (MSM-SW) in Mombasa have a high HIV incidence and prevalence. Risk factors for HIV infection include receptive anal intercourse (AI) and exclusively male partners.</a:t>
            </a:r>
            <a:endParaRPr lang="en-US" sz="2400">
              <a:latin typeface="Calibri" pitchFamily="34" charset="0"/>
              <a:cs typeface="Times New Roman" pitchFamily="18" charset="0"/>
            </a:endParaRPr>
          </a:p>
          <a:p>
            <a:pPr algn="just"/>
            <a:r>
              <a:rPr lang="en-GB" sz="2400" b="1">
                <a:latin typeface="Calibri" pitchFamily="34" charset="0"/>
                <a:cs typeface="Times New Roman" pitchFamily="18" charset="0"/>
              </a:rPr>
              <a:t>Methods</a:t>
            </a:r>
            <a:r>
              <a:rPr lang="en-US" sz="2400">
                <a:latin typeface="Calibri" pitchFamily="34" charset="0"/>
                <a:cs typeface="Times New Roman" pitchFamily="18" charset="0"/>
              </a:rPr>
              <a:t>  </a:t>
            </a:r>
            <a:r>
              <a:rPr lang="en-GB" sz="2400">
                <a:latin typeface="Calibri" pitchFamily="34" charset="0"/>
                <a:cs typeface="Times New Roman" pitchFamily="18" charset="0"/>
              </a:rPr>
              <a:t>81 MSM-SW in a high risk cohort completed prospective sexual behaviour diaries for 6 weeks and a questionnaire at intake. Diaries prospectively recorded each round of anal, vaginal and oral sex, including condom use, using a novel visual recording tool. Questionnaires recorded sexual debut and lifetime sexual behaviour. Diaries were validated between MSM-SW and study staff each week.</a:t>
            </a:r>
            <a:endParaRPr lang="en-US" sz="2400">
              <a:latin typeface="Calibri" pitchFamily="34" charset="0"/>
              <a:cs typeface="Times New Roman" pitchFamily="18" charset="0"/>
            </a:endParaRPr>
          </a:p>
          <a:p>
            <a:pPr algn="just"/>
            <a:r>
              <a:rPr lang="en-GB" sz="2400" b="1">
                <a:latin typeface="Calibri" pitchFamily="34" charset="0"/>
                <a:cs typeface="Times New Roman" pitchFamily="18" charset="0"/>
              </a:rPr>
              <a:t>Results</a:t>
            </a:r>
            <a:r>
              <a:rPr lang="en-US" sz="2400">
                <a:latin typeface="Calibri" pitchFamily="34" charset="0"/>
                <a:cs typeface="Times New Roman" pitchFamily="18" charset="0"/>
              </a:rPr>
              <a:t>  </a:t>
            </a:r>
            <a:r>
              <a:rPr lang="en-GB" sz="2400">
                <a:latin typeface="Calibri" pitchFamily="34" charset="0"/>
                <a:cs typeface="Times New Roman" pitchFamily="18" charset="0"/>
              </a:rPr>
              <a:t>Median age of sexual debut was 15 yrs (IQR 13-18), and in 43% (35/81) this was with a man. 17 reported only ever having sex with men (21%), 9 (53%) of whom reported &gt;500 lifetime partners compared to 13 (20.3%) of men who also reported lifetime sex with women (exact </a:t>
            </a:r>
            <a:r>
              <a:rPr lang="en-GB" sz="2400" i="1">
                <a:latin typeface="Calibri" pitchFamily="34" charset="0"/>
                <a:cs typeface="Times New Roman" pitchFamily="18" charset="0"/>
              </a:rPr>
              <a:t>p=</a:t>
            </a:r>
            <a:r>
              <a:rPr lang="en-GB" sz="2400">
                <a:latin typeface="Calibri" pitchFamily="34" charset="0"/>
                <a:cs typeface="Times New Roman" pitchFamily="18" charset="0"/>
              </a:rPr>
              <a:t>0.013). Prospectively, MSM-SW reported a median of 2 (IQR 1-3) new partners and 1 (IQR 1-2) act with established partners per week. 16% (138/866) of new partners were women versus 22% (76/345) established partners (</a:t>
            </a:r>
            <a:r>
              <a:rPr lang="en-GB" sz="2400" i="1">
                <a:latin typeface="Calibri" pitchFamily="34" charset="0"/>
                <a:cs typeface="Times New Roman" pitchFamily="18" charset="0"/>
              </a:rPr>
              <a:t>p=</a:t>
            </a:r>
            <a:r>
              <a:rPr lang="en-GB" sz="2400">
                <a:latin typeface="Calibri" pitchFamily="34" charset="0"/>
                <a:cs typeface="Times New Roman" pitchFamily="18" charset="0"/>
              </a:rPr>
              <a:t>0.013). 89% (893/998) of male partners paid for sex compared to 68% (146/214) of women (</a:t>
            </a:r>
            <a:r>
              <a:rPr lang="en-GB" sz="2400" i="1">
                <a:latin typeface="Calibri" pitchFamily="34" charset="0"/>
                <a:cs typeface="Times New Roman" pitchFamily="18" charset="0"/>
              </a:rPr>
              <a:t>p</a:t>
            </a:r>
            <a:r>
              <a:rPr lang="en-GB" sz="2400">
                <a:latin typeface="Calibri" pitchFamily="34" charset="0"/>
                <a:cs typeface="Times New Roman" pitchFamily="18" charset="0"/>
              </a:rPr>
              <a:t> &lt;0.001). Over follow up, 59% (48/81) of MSM-SW reported sex with both men and women. 40% (44/111) of recent male and 34% (12/35) female partners were known to be married.</a:t>
            </a:r>
            <a:r>
              <a:rPr lang="en-US" sz="2400">
                <a:latin typeface="Calibri" pitchFamily="34" charset="0"/>
                <a:cs typeface="Times New Roman" pitchFamily="18" charset="0"/>
              </a:rPr>
              <a:t> </a:t>
            </a:r>
            <a:r>
              <a:rPr lang="en-GB" sz="2400">
                <a:latin typeface="Calibri" pitchFamily="34" charset="0"/>
                <a:cs typeface="Times New Roman" pitchFamily="18" charset="0"/>
              </a:rPr>
              <a:t>21% (162/779) receptive AI was unprotected. 33% (213/654) of insertive AI with men was unprotected, compared to 42.2% (76/180) AI with women (</a:t>
            </a:r>
            <a:r>
              <a:rPr lang="en-GB" sz="2400" i="1">
                <a:latin typeface="Calibri" pitchFamily="34" charset="0"/>
                <a:cs typeface="Times New Roman" pitchFamily="18" charset="0"/>
              </a:rPr>
              <a:t>p </a:t>
            </a:r>
            <a:r>
              <a:rPr lang="en-GB" sz="2400">
                <a:latin typeface="Calibri" pitchFamily="34" charset="0"/>
                <a:cs typeface="Times New Roman" pitchFamily="18" charset="0"/>
              </a:rPr>
              <a:t>= 0.016) and 38% (117/305) vaginal sex acts with women (</a:t>
            </a:r>
            <a:r>
              <a:rPr lang="en-GB" sz="2400" i="1">
                <a:latin typeface="Calibri" pitchFamily="34" charset="0"/>
                <a:cs typeface="Times New Roman" pitchFamily="18" charset="0"/>
              </a:rPr>
              <a:t>p</a:t>
            </a:r>
            <a:r>
              <a:rPr lang="en-GB" sz="2400">
                <a:latin typeface="Calibri" pitchFamily="34" charset="0"/>
                <a:cs typeface="Times New Roman" pitchFamily="18" charset="0"/>
              </a:rPr>
              <a:t>=0.07). Only 9% of encounters between men involved both receptive and insertive AI (123/1388), however 59% (48/81) of participants reported both receptive and insertive AI with different partners during follow up. Of MSM-SW reporting receptive AI, many also reported vaginal sex (28%, 23/81) or AI (21%, 17/81) with a woman.</a:t>
            </a:r>
            <a:endParaRPr lang="en-US" sz="2400">
              <a:latin typeface="Calibri" pitchFamily="34" charset="0"/>
              <a:cs typeface="Times New Roman" pitchFamily="18" charset="0"/>
            </a:endParaRPr>
          </a:p>
          <a:p>
            <a:pPr algn="just"/>
            <a:r>
              <a:rPr lang="en-GB" sz="2400" b="1">
                <a:latin typeface="Calibri" pitchFamily="34" charset="0"/>
                <a:cs typeface="Times New Roman" pitchFamily="18" charset="0"/>
              </a:rPr>
              <a:t>Conclusions</a:t>
            </a:r>
            <a:r>
              <a:rPr lang="en-US" sz="2400">
                <a:latin typeface="Calibri" pitchFamily="34" charset="0"/>
                <a:cs typeface="Times New Roman" pitchFamily="18" charset="0"/>
              </a:rPr>
              <a:t>  </a:t>
            </a:r>
            <a:r>
              <a:rPr lang="en-GB" sz="2400">
                <a:latin typeface="Calibri" pitchFamily="34" charset="0"/>
                <a:cs typeface="Times New Roman" pitchFamily="18" charset="0"/>
              </a:rPr>
              <a:t>MSM-SW in Mombasa are frequently sexually active with women, which is often transactional. MSM-SW are not only versatile in anal sex roles with men, but also in their insertive and receptive roles between men and women. Partners of MSM-SW are frequently married. Unprotected sex is common, even in a research population exposed to MSM-specific HIV prevention however protection is even less likely in encounters with women. Together, these data suggest behavioural links, and possibly transmission bridges, between MSM and the general population. As an emerging risk group in Africa, MSM and MSM-SW are a high priority for public health response.</a:t>
            </a:r>
            <a:endParaRPr lang="en-US" sz="2400">
              <a:latin typeface="Calibri" pitchFamily="34" charset="0"/>
              <a:cs typeface="Times New Roman" pitchFamily="18" charset="0"/>
            </a:endParaRPr>
          </a:p>
        </p:txBody>
      </p:sp>
      <p:sp>
        <p:nvSpPr>
          <p:cNvPr id="1048" name="Text Box 19"/>
          <p:cNvSpPr txBox="1">
            <a:spLocks noChangeArrowheads="1"/>
          </p:cNvSpPr>
          <p:nvPr/>
        </p:nvSpPr>
        <p:spPr bwMode="auto">
          <a:xfrm>
            <a:off x="15714663" y="4068763"/>
            <a:ext cx="6454775" cy="696912"/>
          </a:xfrm>
          <a:prstGeom prst="rect">
            <a:avLst/>
          </a:prstGeom>
          <a:noFill/>
          <a:ln w="9525">
            <a:noFill/>
            <a:miter lim="800000"/>
            <a:headEnd/>
            <a:tailEnd/>
          </a:ln>
        </p:spPr>
        <p:txBody>
          <a:bodyPr lIns="81526" tIns="40762" rIns="81526" bIns="40762" anchor="ctr">
            <a:spAutoFit/>
          </a:bodyPr>
          <a:lstStyle/>
          <a:p>
            <a:pPr eaLnBrk="0" hangingPunct="0">
              <a:spcBef>
                <a:spcPct val="50000"/>
              </a:spcBef>
            </a:pPr>
            <a:r>
              <a:rPr lang="en-GB" sz="4000">
                <a:solidFill>
                  <a:schemeClr val="bg1"/>
                </a:solidFill>
                <a:latin typeface="Times New Roman" pitchFamily="18" charset="0"/>
                <a:cs typeface="Times New Roman" pitchFamily="18" charset="0"/>
              </a:rPr>
              <a:t>METHODS</a:t>
            </a:r>
            <a:endParaRPr lang="en-US" sz="4000">
              <a:solidFill>
                <a:schemeClr val="bg1"/>
              </a:solidFill>
              <a:latin typeface="Times New Roman" pitchFamily="18" charset="0"/>
              <a:cs typeface="Times New Roman" pitchFamily="18" charset="0"/>
            </a:endParaRPr>
          </a:p>
        </p:txBody>
      </p:sp>
      <p:sp>
        <p:nvSpPr>
          <p:cNvPr id="53" name="TextBox 52"/>
          <p:cNvSpPr txBox="1"/>
          <p:nvPr/>
        </p:nvSpPr>
        <p:spPr>
          <a:xfrm>
            <a:off x="474663" y="868363"/>
            <a:ext cx="5257800" cy="4032250"/>
          </a:xfrm>
          <a:prstGeom prst="rect">
            <a:avLst/>
          </a:prstGeom>
          <a:noFill/>
        </p:spPr>
        <p:txBody>
          <a:bodyPr>
            <a:spAutoFit/>
          </a:bodyPr>
          <a:lstStyle/>
          <a:p>
            <a:pPr algn="ctr">
              <a:defRPr/>
            </a:pPr>
            <a:r>
              <a:rPr lang="en-GB" sz="3200" i="1" dirty="0">
                <a:latin typeface="+mj-lt"/>
              </a:rPr>
              <a:t>16</a:t>
            </a:r>
            <a:r>
              <a:rPr lang="en-GB" sz="3200" i="1" baseline="30000" dirty="0">
                <a:latin typeface="+mj-lt"/>
              </a:rPr>
              <a:t>th</a:t>
            </a:r>
            <a:r>
              <a:rPr lang="en-GB" sz="3200" i="1" dirty="0">
                <a:latin typeface="+mj-lt"/>
              </a:rPr>
              <a:t> Conference on Retroviruses and Opportunistic Infections, Montreal, 2009</a:t>
            </a:r>
          </a:p>
          <a:p>
            <a:pPr>
              <a:defRPr/>
            </a:pPr>
            <a:endParaRPr lang="en-GB" sz="3200" dirty="0">
              <a:latin typeface="+mj-lt"/>
            </a:endParaRPr>
          </a:p>
          <a:p>
            <a:pPr>
              <a:defRPr/>
            </a:pPr>
            <a:endParaRPr lang="en-GB" sz="3200" dirty="0">
              <a:latin typeface="+mj-lt"/>
            </a:endParaRPr>
          </a:p>
          <a:p>
            <a:pPr>
              <a:defRPr/>
            </a:pPr>
            <a:endParaRPr lang="en-GB" sz="3200" dirty="0">
              <a:latin typeface="+mj-lt"/>
            </a:endParaRPr>
          </a:p>
          <a:p>
            <a:pPr>
              <a:defRPr/>
            </a:pPr>
            <a:r>
              <a:rPr lang="en-GB" sz="3200" dirty="0">
                <a:latin typeface="+mj-lt"/>
              </a:rPr>
              <a:t>  Abstract  W-169</a:t>
            </a:r>
            <a:endParaRPr lang="en-US" sz="3200" dirty="0">
              <a:latin typeface="+mj-lt"/>
            </a:endParaRPr>
          </a:p>
        </p:txBody>
      </p:sp>
      <p:sp>
        <p:nvSpPr>
          <p:cNvPr id="58" name="TextBox 57"/>
          <p:cNvSpPr txBox="1"/>
          <p:nvPr/>
        </p:nvSpPr>
        <p:spPr>
          <a:xfrm>
            <a:off x="34917063" y="26319163"/>
            <a:ext cx="10591800" cy="5862637"/>
          </a:xfrm>
          <a:prstGeom prst="rect">
            <a:avLst/>
          </a:prstGeom>
          <a:solidFill>
            <a:schemeClr val="accent6">
              <a:lumMod val="60000"/>
              <a:lumOff val="40000"/>
              <a:alpha val="20000"/>
            </a:schemeClr>
          </a:solidFill>
        </p:spPr>
        <p:txBody>
          <a:bodyPr>
            <a:spAutoFit/>
          </a:bodyPr>
          <a:lstStyle/>
          <a:p>
            <a:pPr algn="just">
              <a:defRPr/>
            </a:pPr>
            <a:r>
              <a:rPr lang="en-GB" sz="2500" dirty="0"/>
              <a:t>The epidemic of HIV-1 amongst Kenyan MSM has only recently been recognised, and initial behavioural and viral genetic studies imply that transmission occurs between MSM and general populations.</a:t>
            </a:r>
          </a:p>
          <a:p>
            <a:pPr algn="just">
              <a:defRPr/>
            </a:pPr>
            <a:endParaRPr lang="en-GB" sz="2500" dirty="0"/>
          </a:p>
          <a:p>
            <a:pPr algn="just">
              <a:defRPr/>
            </a:pPr>
            <a:r>
              <a:rPr lang="en-GB" sz="2500" dirty="0"/>
              <a:t>These data suggest direct potential bridges between MSM-SW and general populations on the Kenya Coast, including transactional and non-transactional sex with female partners, and sex with male clients in heterosexual relationships. Differences in reported prevention practice by gender suggest the need to broaden risk prevention messages.</a:t>
            </a:r>
          </a:p>
          <a:p>
            <a:pPr algn="just">
              <a:defRPr/>
            </a:pPr>
            <a:endParaRPr lang="en-GB" sz="2500" dirty="0"/>
          </a:p>
          <a:p>
            <a:pPr algn="just">
              <a:defRPr/>
            </a:pPr>
            <a:r>
              <a:rPr lang="en-GB" sz="2500" dirty="0"/>
              <a:t>However, most partners of MSM-SW are men in this context. The previously observed association between exclusive same sex practice and HIV-1 risk may be related to higher numbers of partners and receptive AI practice, rather than differences in  per episode prevention practice.</a:t>
            </a:r>
          </a:p>
        </p:txBody>
      </p:sp>
      <p:graphicFrame>
        <p:nvGraphicFramePr>
          <p:cNvPr id="62" name="Table 61"/>
          <p:cNvGraphicFramePr>
            <a:graphicFrameLocks noGrp="1"/>
          </p:cNvGraphicFramePr>
          <p:nvPr/>
        </p:nvGraphicFramePr>
        <p:xfrm>
          <a:off x="23258463" y="10088563"/>
          <a:ext cx="10820400" cy="5935662"/>
        </p:xfrm>
        <a:graphic>
          <a:graphicData uri="http://schemas.openxmlformats.org/drawingml/2006/table">
            <a:tbl>
              <a:tblPr>
                <a:tableStyleId>{2A488322-F2BA-4B5B-9748-0D474271808F}</a:tableStyleId>
              </a:tblPr>
              <a:tblGrid>
                <a:gridCol w="3606798"/>
                <a:gridCol w="2780242"/>
                <a:gridCol w="1448421"/>
                <a:gridCol w="1557246"/>
                <a:gridCol w="1427693"/>
              </a:tblGrid>
              <a:tr h="307729">
                <a:tc>
                  <a:txBody>
                    <a:bodyPr/>
                    <a:lstStyle/>
                    <a:p>
                      <a:pPr algn="l" fontAlgn="b"/>
                      <a:endParaRPr lang="en-US" sz="2400" b="0" i="0" u="none" strike="noStrike" dirty="0">
                        <a:solidFill>
                          <a:srgbClr val="000000"/>
                        </a:solidFill>
                        <a:latin typeface="Calibri"/>
                      </a:endParaRPr>
                    </a:p>
                  </a:txBody>
                  <a:tcPr marL="9525" marR="9525" marT="9525" marB="0" anchor="b"/>
                </a:tc>
                <a:tc>
                  <a:txBody>
                    <a:bodyPr/>
                    <a:lstStyle/>
                    <a:p>
                      <a:pPr algn="ctr" fontAlgn="b"/>
                      <a:r>
                        <a:rPr lang="en-US" sz="2400" b="1" i="0" u="none" strike="noStrike" kern="1200" baseline="0" dirty="0" smtClean="0">
                          <a:solidFill>
                            <a:srgbClr val="000000"/>
                          </a:solidFill>
                          <a:latin typeface="+mn-lt"/>
                          <a:ea typeface="+mn-ea"/>
                          <a:cs typeface="+mn-cs"/>
                        </a:rPr>
                        <a:t>Male partners</a:t>
                      </a:r>
                      <a:r>
                        <a:rPr lang="en-US" sz="2400" b="1" i="0" u="none" strike="noStrike" kern="1200" dirty="0" smtClean="0">
                          <a:solidFill>
                            <a:srgbClr val="000000"/>
                          </a:solidFill>
                          <a:latin typeface="+mn-lt"/>
                          <a:ea typeface="+mn-ea"/>
                          <a:cs typeface="+mn-cs"/>
                        </a:rPr>
                        <a:t> only</a:t>
                      </a:r>
                    </a:p>
                  </a:txBody>
                  <a:tcPr marL="9525" marR="9525" marT="9525" marB="0" anchor="ctr">
                    <a:solidFill>
                      <a:schemeClr val="accent2">
                        <a:lumMod val="20000"/>
                        <a:lumOff val="80000"/>
                      </a:schemeClr>
                    </a:solidFill>
                  </a:tcPr>
                </a:tc>
                <a:tc gridSpan="2">
                  <a:txBody>
                    <a:bodyPr/>
                    <a:lstStyle/>
                    <a:p>
                      <a:pPr algn="ctr" fontAlgn="b"/>
                      <a:r>
                        <a:rPr lang="en-US" sz="2400" b="1" i="0" u="none" strike="noStrike" kern="1200" dirty="0" smtClean="0">
                          <a:solidFill>
                            <a:srgbClr val="000000"/>
                          </a:solidFill>
                          <a:latin typeface="+mn-lt"/>
                          <a:ea typeface="+mn-ea"/>
                          <a:cs typeface="+mn-cs"/>
                        </a:rPr>
                        <a:t>Male and female</a:t>
                      </a:r>
                      <a:r>
                        <a:rPr lang="en-US" sz="2400" b="1" i="0" u="none" strike="noStrike" kern="1200" baseline="0" dirty="0" smtClean="0">
                          <a:solidFill>
                            <a:srgbClr val="000000"/>
                          </a:solidFill>
                          <a:latin typeface="+mn-lt"/>
                          <a:ea typeface="+mn-ea"/>
                          <a:cs typeface="+mn-cs"/>
                        </a:rPr>
                        <a:t> </a:t>
                      </a:r>
                      <a:r>
                        <a:rPr lang="en-US" sz="2400" b="1" i="0" u="none" strike="noStrike" kern="1200" dirty="0" smtClean="0">
                          <a:solidFill>
                            <a:srgbClr val="000000"/>
                          </a:solidFill>
                          <a:latin typeface="+mn-lt"/>
                          <a:ea typeface="+mn-ea"/>
                          <a:cs typeface="+mn-cs"/>
                        </a:rPr>
                        <a:t>partners</a:t>
                      </a:r>
                    </a:p>
                  </a:txBody>
                  <a:tcPr marL="9525" marR="9525" marT="9525" marB="0" anchor="ctr"/>
                </a:tc>
                <a:tc hMerge="1">
                  <a:txBody>
                    <a:bodyPr/>
                    <a:lstStyle/>
                    <a:p>
                      <a:endParaRPr lang="en-US"/>
                    </a:p>
                  </a:txBody>
                  <a:tcPr/>
                </a:tc>
                <a:tc>
                  <a:txBody>
                    <a:bodyPr/>
                    <a:lstStyle/>
                    <a:p>
                      <a:pPr algn="ctr" fontAlgn="b"/>
                      <a:r>
                        <a:rPr lang="en-US" sz="2400" b="1" u="none" strike="noStrike" dirty="0"/>
                        <a:t>Total</a:t>
                      </a:r>
                      <a:endParaRPr lang="en-US" sz="2400" b="1" i="0" u="none" strike="noStrike" dirty="0">
                        <a:solidFill>
                          <a:srgbClr val="000000"/>
                        </a:solidFill>
                        <a:latin typeface="Calibri"/>
                      </a:endParaRPr>
                    </a:p>
                  </a:txBody>
                  <a:tcPr marL="9525" marR="9525" marT="9525" marB="0" anchor="b">
                    <a:solidFill>
                      <a:schemeClr val="accent2">
                        <a:lumMod val="20000"/>
                        <a:lumOff val="80000"/>
                      </a:schemeClr>
                    </a:solidFill>
                  </a:tcPr>
                </a:tc>
              </a:tr>
              <a:tr h="307729">
                <a:tc>
                  <a:txBody>
                    <a:bodyPr/>
                    <a:lstStyle/>
                    <a:p>
                      <a:pPr algn="l" fontAlgn="b"/>
                      <a:r>
                        <a:rPr lang="en-GB" sz="2400" b="1" i="0" u="none" strike="noStrike" dirty="0" smtClean="0">
                          <a:solidFill>
                            <a:srgbClr val="000000"/>
                          </a:solidFill>
                          <a:latin typeface="Calibri"/>
                        </a:rPr>
                        <a:t>MSM-SW</a:t>
                      </a:r>
                      <a:endParaRPr lang="en-US" sz="2400" b="1" i="0" u="none" strike="noStrike" dirty="0">
                        <a:solidFill>
                          <a:srgbClr val="000000"/>
                        </a:solidFill>
                        <a:latin typeface="Calibri"/>
                      </a:endParaRPr>
                    </a:p>
                  </a:txBody>
                  <a:tcPr marL="9525" marR="9525" marT="9525" marB="0" anchor="b"/>
                </a:tc>
                <a:tc>
                  <a:txBody>
                    <a:bodyPr/>
                    <a:lstStyle/>
                    <a:p>
                      <a:pPr algn="ctr" fontAlgn="b"/>
                      <a:endParaRPr lang="en-US" sz="2400" b="0" i="0" u="none" strike="noStrike" dirty="0">
                        <a:solidFill>
                          <a:srgbClr val="000000"/>
                        </a:solidFill>
                        <a:latin typeface="Calibri"/>
                      </a:endParaRPr>
                    </a:p>
                  </a:txBody>
                  <a:tcPr marL="9525" marR="9525" marT="9525" marB="0" anchor="b">
                    <a:solidFill>
                      <a:schemeClr val="accent2">
                        <a:lumMod val="20000"/>
                        <a:lumOff val="80000"/>
                      </a:schemeClr>
                    </a:solidFill>
                  </a:tcPr>
                </a:tc>
                <a:tc gridSpan="2">
                  <a:txBody>
                    <a:bodyPr/>
                    <a:lstStyle/>
                    <a:p>
                      <a:pPr algn="ctr" fontAlgn="b"/>
                      <a:endParaRPr lang="en-US" sz="2400" b="0" i="0" u="none" strike="noStrike" dirty="0">
                        <a:solidFill>
                          <a:srgbClr val="000000"/>
                        </a:solidFill>
                        <a:latin typeface="Calibri"/>
                      </a:endParaRPr>
                    </a:p>
                  </a:txBody>
                  <a:tcPr marL="9525" marR="9525" marT="9525" marB="0" anchor="b"/>
                </a:tc>
                <a:tc hMerge="1">
                  <a:txBody>
                    <a:bodyPr/>
                    <a:lstStyle/>
                    <a:p>
                      <a:endParaRPr lang="en-US"/>
                    </a:p>
                  </a:txBody>
                  <a:tcPr/>
                </a:tc>
                <a:tc>
                  <a:txBody>
                    <a:bodyPr/>
                    <a:lstStyle/>
                    <a:p>
                      <a:pPr algn="ctr" fontAlgn="b"/>
                      <a:endParaRPr lang="en-US" sz="2400" b="0" i="0" u="none" strike="noStrike" dirty="0">
                        <a:solidFill>
                          <a:srgbClr val="000000"/>
                        </a:solidFill>
                        <a:latin typeface="Calibri"/>
                      </a:endParaRPr>
                    </a:p>
                  </a:txBody>
                  <a:tcPr marL="9525" marR="9525" marT="9525" marB="0" anchor="b">
                    <a:solidFill>
                      <a:schemeClr val="accent2">
                        <a:lumMod val="20000"/>
                        <a:lumOff val="80000"/>
                      </a:schemeClr>
                    </a:solidFill>
                  </a:tcPr>
                </a:tc>
              </a:tr>
              <a:tr h="615458">
                <a:tc>
                  <a:txBody>
                    <a:bodyPr/>
                    <a:lstStyle/>
                    <a:p>
                      <a:pPr algn="l" fontAlgn="b"/>
                      <a:r>
                        <a:rPr lang="en-US" sz="2400" u="none" strike="noStrike" dirty="0" smtClean="0"/>
                        <a:t>Lifetime *</a:t>
                      </a:r>
                      <a:endParaRPr lang="en-US" sz="2400" b="1" i="0" u="none" strike="noStrike" dirty="0">
                        <a:solidFill>
                          <a:srgbClr val="000000"/>
                        </a:solidFill>
                        <a:latin typeface="Calibri"/>
                      </a:endParaRPr>
                    </a:p>
                  </a:txBody>
                  <a:tcPr marL="9525" marR="9525" marT="9525" marB="0" anchor="ctr"/>
                </a:tc>
                <a:tc>
                  <a:txBody>
                    <a:bodyPr/>
                    <a:lstStyle/>
                    <a:p>
                      <a:pPr algn="ctr" fontAlgn="b"/>
                      <a:r>
                        <a:rPr lang="en-US" sz="2400" u="none" strike="noStrike" dirty="0" smtClean="0"/>
                        <a:t>17 (</a:t>
                      </a:r>
                      <a:r>
                        <a:rPr lang="en-US" sz="2400" i="1" u="none" strike="noStrike" dirty="0" smtClean="0"/>
                        <a:t>21%</a:t>
                      </a:r>
                      <a:r>
                        <a:rPr lang="en-US" sz="2400" u="none" strike="noStrike" dirty="0" smtClean="0"/>
                        <a:t>)</a:t>
                      </a:r>
                      <a:endParaRPr lang="en-US" sz="2400" b="0" i="0" u="none" strike="noStrike" dirty="0">
                        <a:solidFill>
                          <a:srgbClr val="000000"/>
                        </a:solidFill>
                        <a:latin typeface="Calibri"/>
                      </a:endParaRPr>
                    </a:p>
                  </a:txBody>
                  <a:tcPr marL="9525" marR="9525" marT="9525" marB="0" anchor="ctr">
                    <a:solidFill>
                      <a:schemeClr val="accent2">
                        <a:lumMod val="20000"/>
                        <a:lumOff val="80000"/>
                      </a:schemeClr>
                    </a:solidFill>
                  </a:tcPr>
                </a:tc>
                <a:tc gridSpan="2">
                  <a:txBody>
                    <a:bodyPr/>
                    <a:lstStyle/>
                    <a:p>
                      <a:pPr algn="ctr" fontAlgn="b"/>
                      <a:r>
                        <a:rPr lang="en-US" sz="2400" u="none" strike="noStrike" dirty="0" smtClean="0"/>
                        <a:t>64 (</a:t>
                      </a:r>
                      <a:r>
                        <a:rPr lang="en-US" sz="2400" i="1" u="none" strike="noStrike" dirty="0" smtClean="0"/>
                        <a:t>79%</a:t>
                      </a:r>
                      <a:r>
                        <a:rPr lang="en-US" sz="2400" u="none" strike="noStrike" dirty="0" smtClean="0"/>
                        <a:t>)</a:t>
                      </a:r>
                      <a:endParaRPr lang="en-US" sz="2400" b="0" i="0" u="none" strike="noStrike" dirty="0">
                        <a:solidFill>
                          <a:srgbClr val="000000"/>
                        </a:solidFill>
                        <a:latin typeface="Calibri"/>
                      </a:endParaRPr>
                    </a:p>
                  </a:txBody>
                  <a:tcPr marL="9525" marR="9525" marT="9525" marB="0" anchor="ctr"/>
                </a:tc>
                <a:tc hMerge="1">
                  <a:txBody>
                    <a:bodyPr/>
                    <a:lstStyle/>
                    <a:p>
                      <a:endParaRPr lang="en-US"/>
                    </a:p>
                  </a:txBody>
                  <a:tcPr/>
                </a:tc>
                <a:tc>
                  <a:txBody>
                    <a:bodyPr/>
                    <a:lstStyle/>
                    <a:p>
                      <a:pPr algn="ctr" fontAlgn="b"/>
                      <a:r>
                        <a:rPr lang="en-US" sz="2400" u="none" strike="noStrike" dirty="0"/>
                        <a:t>81</a:t>
                      </a:r>
                      <a:endParaRPr lang="en-US" sz="2400" b="0" i="0" u="none" strike="noStrike" dirty="0">
                        <a:solidFill>
                          <a:srgbClr val="000000"/>
                        </a:solidFill>
                        <a:latin typeface="Calibri"/>
                      </a:endParaRPr>
                    </a:p>
                  </a:txBody>
                  <a:tcPr marL="9525" marR="9525" marT="9525" marB="0" anchor="ctr">
                    <a:solidFill>
                      <a:schemeClr val="accent2">
                        <a:lumMod val="20000"/>
                        <a:lumOff val="80000"/>
                      </a:schemeClr>
                    </a:solidFill>
                  </a:tcPr>
                </a:tc>
              </a:tr>
              <a:tr h="915376">
                <a:tc>
                  <a:txBody>
                    <a:bodyPr/>
                    <a:lstStyle/>
                    <a:p>
                      <a:pPr algn="l" fontAlgn="b"/>
                      <a:r>
                        <a:rPr lang="en-US" sz="2400" u="none" strike="noStrike" baseline="0" dirty="0" smtClean="0"/>
                        <a:t>Last 3 months *</a:t>
                      </a:r>
                      <a:endParaRPr lang="en-US" sz="2400" b="1" i="0" u="none" strike="noStrike" dirty="0">
                        <a:solidFill>
                          <a:srgbClr val="000000"/>
                        </a:solidFill>
                        <a:latin typeface="Calibri"/>
                      </a:endParaRPr>
                    </a:p>
                  </a:txBody>
                  <a:tcPr marL="9525" marR="9525" marT="9525" marB="0" anchor="ctr"/>
                </a:tc>
                <a:tc>
                  <a:txBody>
                    <a:bodyPr/>
                    <a:lstStyle/>
                    <a:p>
                      <a:pPr algn="ctr" fontAlgn="b"/>
                      <a:r>
                        <a:rPr lang="en-US" sz="2400" u="none" strike="noStrike" dirty="0" smtClean="0"/>
                        <a:t>28 (</a:t>
                      </a:r>
                      <a:r>
                        <a:rPr lang="en-US" sz="2400" i="1" u="none" strike="noStrike" dirty="0" smtClean="0"/>
                        <a:t>35%</a:t>
                      </a:r>
                      <a:r>
                        <a:rPr lang="en-US" sz="2400" u="none" strike="noStrike" dirty="0" smtClean="0"/>
                        <a:t>)</a:t>
                      </a:r>
                      <a:endParaRPr lang="en-US" sz="2400" b="0" i="0" u="none" strike="noStrike" dirty="0">
                        <a:solidFill>
                          <a:srgbClr val="000000"/>
                        </a:solidFill>
                        <a:latin typeface="Calibri"/>
                      </a:endParaRPr>
                    </a:p>
                  </a:txBody>
                  <a:tcPr marL="9525" marR="9525" marT="9525" marB="0" anchor="ctr">
                    <a:solidFill>
                      <a:schemeClr val="accent2">
                        <a:lumMod val="20000"/>
                        <a:lumOff val="80000"/>
                      </a:schemeClr>
                    </a:solidFill>
                  </a:tcPr>
                </a:tc>
                <a:tc gridSpan="2">
                  <a:txBody>
                    <a:bodyPr/>
                    <a:lstStyle/>
                    <a:p>
                      <a:pPr algn="ctr" fontAlgn="b"/>
                      <a:r>
                        <a:rPr lang="en-US" sz="2400" u="none" strike="noStrike" dirty="0" smtClean="0"/>
                        <a:t>53 (</a:t>
                      </a:r>
                      <a:r>
                        <a:rPr lang="en-US" sz="2400" i="1" u="none" strike="noStrike" dirty="0" smtClean="0"/>
                        <a:t>65%</a:t>
                      </a:r>
                      <a:r>
                        <a:rPr lang="en-US" sz="2400" u="none" strike="noStrike" dirty="0" smtClean="0"/>
                        <a:t>)</a:t>
                      </a:r>
                      <a:endParaRPr lang="en-US" sz="2400" b="0" i="0" u="none" strike="noStrike" dirty="0">
                        <a:solidFill>
                          <a:srgbClr val="000000"/>
                        </a:solidFill>
                        <a:latin typeface="Calibri"/>
                      </a:endParaRPr>
                    </a:p>
                  </a:txBody>
                  <a:tcPr marL="9525" marR="9525" marT="9525" marB="0" anchor="ctr"/>
                </a:tc>
                <a:tc hMerge="1">
                  <a:txBody>
                    <a:bodyPr/>
                    <a:lstStyle/>
                    <a:p>
                      <a:endParaRPr lang="en-US"/>
                    </a:p>
                  </a:txBody>
                  <a:tcPr/>
                </a:tc>
                <a:tc>
                  <a:txBody>
                    <a:bodyPr/>
                    <a:lstStyle/>
                    <a:p>
                      <a:pPr algn="ctr" fontAlgn="b"/>
                      <a:r>
                        <a:rPr lang="en-US" sz="2400" u="none" strike="noStrike" dirty="0"/>
                        <a:t>81</a:t>
                      </a:r>
                      <a:endParaRPr lang="en-US" sz="2400" b="0" i="0" u="none" strike="noStrike" dirty="0">
                        <a:solidFill>
                          <a:srgbClr val="000000"/>
                        </a:solidFill>
                        <a:latin typeface="Calibri"/>
                      </a:endParaRPr>
                    </a:p>
                  </a:txBody>
                  <a:tcPr marL="9525" marR="9525" marT="9525" marB="0" anchor="ctr">
                    <a:solidFill>
                      <a:schemeClr val="accent2">
                        <a:lumMod val="20000"/>
                        <a:lumOff val="80000"/>
                      </a:schemeClr>
                    </a:solidFill>
                  </a:tcPr>
                </a:tc>
              </a:tr>
              <a:tr h="915376">
                <a:tc>
                  <a:txBody>
                    <a:bodyPr/>
                    <a:lstStyle/>
                    <a:p>
                      <a:pPr algn="l" fontAlgn="b"/>
                      <a:r>
                        <a:rPr lang="en-GB" sz="2400" b="0" i="0" u="none" strike="noStrike" dirty="0" smtClean="0">
                          <a:solidFill>
                            <a:schemeClr val="dk1"/>
                          </a:solidFill>
                          <a:latin typeface="+mn-lt"/>
                        </a:rPr>
                        <a:t>Diary </a:t>
                      </a:r>
                      <a:r>
                        <a:rPr lang="en-GB" sz="2400" b="0" i="0" u="none" strike="noStrike" baseline="0" dirty="0" smtClean="0">
                          <a:solidFill>
                            <a:schemeClr val="dk1"/>
                          </a:solidFill>
                          <a:latin typeface="+mn-lt"/>
                        </a:rPr>
                        <a:t>follow up **</a:t>
                      </a:r>
                      <a:endParaRPr lang="en-US" sz="2400" b="1" i="0" u="none" strike="noStrike" dirty="0">
                        <a:solidFill>
                          <a:srgbClr val="000000"/>
                        </a:solidFill>
                        <a:latin typeface="Calibri"/>
                      </a:endParaRPr>
                    </a:p>
                  </a:txBody>
                  <a:tcPr marL="9525" marR="9525" marT="9525" marB="0" anchor="ctr"/>
                </a:tc>
                <a:tc>
                  <a:txBody>
                    <a:bodyPr/>
                    <a:lstStyle/>
                    <a:p>
                      <a:pPr algn="ctr" fontAlgn="b"/>
                      <a:r>
                        <a:rPr lang="en-US" sz="2400" u="none" strike="noStrike" dirty="0" smtClean="0"/>
                        <a:t>33 (</a:t>
                      </a:r>
                      <a:r>
                        <a:rPr lang="en-US" sz="2400" i="1" u="none" strike="noStrike" dirty="0" smtClean="0"/>
                        <a:t>41%</a:t>
                      </a:r>
                      <a:r>
                        <a:rPr lang="en-US" sz="2400" u="none" strike="noStrike" dirty="0" smtClean="0"/>
                        <a:t>)</a:t>
                      </a:r>
                      <a:endParaRPr lang="en-US" sz="2400" b="0" i="0" u="none" strike="noStrike" dirty="0">
                        <a:solidFill>
                          <a:srgbClr val="000000"/>
                        </a:solidFill>
                        <a:latin typeface="Calibri"/>
                      </a:endParaRPr>
                    </a:p>
                  </a:txBody>
                  <a:tcPr marL="9525" marR="9525" marT="9525" marB="0" anchor="ctr">
                    <a:solidFill>
                      <a:schemeClr val="accent2">
                        <a:lumMod val="20000"/>
                        <a:lumOff val="80000"/>
                      </a:schemeClr>
                    </a:solidFill>
                  </a:tcPr>
                </a:tc>
                <a:tc gridSpan="2">
                  <a:txBody>
                    <a:bodyPr/>
                    <a:lstStyle/>
                    <a:p>
                      <a:pPr algn="ctr" fontAlgn="b"/>
                      <a:r>
                        <a:rPr lang="en-US" sz="2400" u="none" strike="noStrike" dirty="0" smtClean="0"/>
                        <a:t>48 (</a:t>
                      </a:r>
                      <a:r>
                        <a:rPr lang="en-US" sz="2400" i="1" u="none" strike="noStrike" dirty="0" smtClean="0"/>
                        <a:t>59%</a:t>
                      </a:r>
                      <a:r>
                        <a:rPr lang="en-US" sz="2400" u="none" strike="noStrike" dirty="0" smtClean="0"/>
                        <a:t>)</a:t>
                      </a:r>
                      <a:endParaRPr lang="en-US" sz="2400" b="0" i="0" u="none" strike="noStrike" dirty="0">
                        <a:solidFill>
                          <a:srgbClr val="000000"/>
                        </a:solidFill>
                        <a:latin typeface="Calibri"/>
                      </a:endParaRPr>
                    </a:p>
                  </a:txBody>
                  <a:tcPr marL="9525" marR="9525" marT="9525" marB="0" anchor="ctr"/>
                </a:tc>
                <a:tc hMerge="1">
                  <a:txBody>
                    <a:bodyPr/>
                    <a:lstStyle/>
                    <a:p>
                      <a:endParaRPr lang="en-US"/>
                    </a:p>
                  </a:txBody>
                  <a:tcPr/>
                </a:tc>
                <a:tc>
                  <a:txBody>
                    <a:bodyPr/>
                    <a:lstStyle/>
                    <a:p>
                      <a:pPr algn="ctr" fontAlgn="b"/>
                      <a:r>
                        <a:rPr lang="en-US" sz="2400" u="none" strike="noStrike" dirty="0"/>
                        <a:t>81</a:t>
                      </a:r>
                      <a:endParaRPr lang="en-US" sz="2400" b="0" i="0" u="none" strike="noStrike" dirty="0">
                        <a:solidFill>
                          <a:srgbClr val="000000"/>
                        </a:solidFill>
                        <a:latin typeface="Calibri"/>
                      </a:endParaRPr>
                    </a:p>
                  </a:txBody>
                  <a:tcPr marL="9525" marR="9525" marT="9525" marB="0" anchor="ctr">
                    <a:solidFill>
                      <a:schemeClr val="accent2">
                        <a:lumMod val="20000"/>
                        <a:lumOff val="80000"/>
                      </a:schemeClr>
                    </a:solidFill>
                  </a:tcPr>
                </a:tc>
              </a:tr>
              <a:tr h="552260">
                <a:tc>
                  <a:txBody>
                    <a:bodyPr/>
                    <a:lstStyle/>
                    <a:p>
                      <a:pPr marL="0" marR="0" indent="0" algn="l" defTabSz="815252" rtl="0" eaLnBrk="1" fontAlgn="b" latinLnBrk="0" hangingPunct="1">
                        <a:lnSpc>
                          <a:spcPct val="100000"/>
                        </a:lnSpc>
                        <a:spcBef>
                          <a:spcPts val="0"/>
                        </a:spcBef>
                        <a:spcAft>
                          <a:spcPts val="0"/>
                        </a:spcAft>
                        <a:buClrTx/>
                        <a:buSzTx/>
                        <a:buFontTx/>
                        <a:buNone/>
                        <a:tabLst/>
                        <a:defRPr/>
                      </a:pPr>
                      <a:r>
                        <a:rPr lang="en-GB" sz="2400" b="1" i="0" u="none" strike="noStrike" kern="1200" dirty="0" smtClean="0">
                          <a:solidFill>
                            <a:srgbClr val="000000"/>
                          </a:solidFill>
                          <a:latin typeface="+mn-lt"/>
                          <a:ea typeface="+mn-ea"/>
                          <a:cs typeface="+mn-cs"/>
                        </a:rPr>
                        <a:t>Partners of MSM-SW</a:t>
                      </a:r>
                    </a:p>
                  </a:txBody>
                  <a:tcPr marL="9525" marR="9525" marT="9525" marB="0"/>
                </a:tc>
                <a:tc>
                  <a:txBody>
                    <a:bodyPr/>
                    <a:lstStyle/>
                    <a:p>
                      <a:pPr algn="ctr" fontAlgn="b">
                        <a:lnSpc>
                          <a:spcPct val="150000"/>
                        </a:lnSpc>
                      </a:pPr>
                      <a:endParaRPr lang="en-GB" sz="2400" b="0" i="0" u="none" strike="noStrike" baseline="0" dirty="0" smtClean="0">
                        <a:solidFill>
                          <a:srgbClr val="000000"/>
                        </a:solidFill>
                        <a:latin typeface="+mn-lt"/>
                      </a:endParaRPr>
                    </a:p>
                  </a:txBody>
                  <a:tcPr marL="9525" marR="9525" marT="9525" marB="0" anchor="ctr">
                    <a:solidFill>
                      <a:schemeClr val="accent2">
                        <a:lumMod val="20000"/>
                        <a:lumOff val="80000"/>
                      </a:schemeClr>
                    </a:solidFill>
                  </a:tcPr>
                </a:tc>
                <a:tc>
                  <a:txBody>
                    <a:bodyPr/>
                    <a:lstStyle/>
                    <a:p>
                      <a:pPr algn="ctr" fontAlgn="b">
                        <a:lnSpc>
                          <a:spcPct val="150000"/>
                        </a:lnSpc>
                      </a:pPr>
                      <a:endParaRPr lang="en-GB" sz="2400" b="0" i="0" u="none" strike="noStrike" dirty="0" smtClean="0">
                        <a:solidFill>
                          <a:srgbClr val="000000"/>
                        </a:solidFill>
                        <a:latin typeface="+mn-lt"/>
                      </a:endParaRPr>
                    </a:p>
                  </a:txBody>
                  <a:tcPr marL="9525" marR="9525" marT="9525" marB="0" anchor="ctr"/>
                </a:tc>
                <a:tc>
                  <a:txBody>
                    <a:bodyPr/>
                    <a:lstStyle/>
                    <a:p>
                      <a:pPr algn="ctr" fontAlgn="b">
                        <a:lnSpc>
                          <a:spcPct val="150000"/>
                        </a:lnSpc>
                      </a:pPr>
                      <a:endParaRPr lang="en-GB" sz="2400" b="0" i="0" u="none" strike="noStrike" dirty="0" smtClean="0">
                        <a:solidFill>
                          <a:srgbClr val="000000"/>
                        </a:solidFill>
                        <a:latin typeface="+mn-lt"/>
                      </a:endParaRPr>
                    </a:p>
                  </a:txBody>
                  <a:tcPr marL="9525" marR="9525" marT="9525" marB="0" anchor="ctr"/>
                </a:tc>
                <a:tc>
                  <a:txBody>
                    <a:bodyPr/>
                    <a:lstStyle/>
                    <a:p>
                      <a:pPr algn="ctr" fontAlgn="b"/>
                      <a:endParaRPr lang="en-US" sz="2400" b="0" i="0" u="none" strike="noStrike" dirty="0">
                        <a:solidFill>
                          <a:srgbClr val="000000"/>
                        </a:solidFill>
                        <a:latin typeface="+mn-lt"/>
                      </a:endParaRPr>
                    </a:p>
                  </a:txBody>
                  <a:tcPr marL="9525" marR="9525" marT="9525" marB="0" anchor="ctr">
                    <a:solidFill>
                      <a:schemeClr val="accent2">
                        <a:lumMod val="20000"/>
                        <a:lumOff val="80000"/>
                      </a:schemeClr>
                    </a:solidFill>
                  </a:tcPr>
                </a:tc>
              </a:tr>
              <a:tr h="1207484">
                <a:tc>
                  <a:txBody>
                    <a:bodyPr/>
                    <a:lstStyle/>
                    <a:p>
                      <a:pPr marL="0" marR="0" indent="0" algn="l" defTabSz="815252" rtl="0" eaLnBrk="1" fontAlgn="b" latinLnBrk="0" hangingPunct="1">
                        <a:lnSpc>
                          <a:spcPct val="100000"/>
                        </a:lnSpc>
                        <a:spcBef>
                          <a:spcPts val="0"/>
                        </a:spcBef>
                        <a:spcAft>
                          <a:spcPts val="0"/>
                        </a:spcAft>
                        <a:buClrTx/>
                        <a:buSzTx/>
                        <a:buFontTx/>
                        <a:buNone/>
                        <a:tabLst/>
                        <a:defRPr/>
                      </a:pPr>
                      <a:endParaRPr lang="en-GB" sz="2400" b="1" i="0" u="none" strike="noStrike" kern="1200" dirty="0" smtClean="0">
                        <a:solidFill>
                          <a:srgbClr val="000000"/>
                        </a:solidFill>
                        <a:latin typeface="+mn-lt"/>
                        <a:ea typeface="+mn-ea"/>
                        <a:cs typeface="+mn-cs"/>
                      </a:endParaRPr>
                    </a:p>
                    <a:p>
                      <a:pPr marL="0" marR="0" indent="0" algn="l" defTabSz="815252" rtl="0" eaLnBrk="1" fontAlgn="b" latinLnBrk="0" hangingPunct="1">
                        <a:lnSpc>
                          <a:spcPct val="100000"/>
                        </a:lnSpc>
                        <a:spcBef>
                          <a:spcPts val="0"/>
                        </a:spcBef>
                        <a:spcAft>
                          <a:spcPts val="0"/>
                        </a:spcAft>
                        <a:buClrTx/>
                        <a:buSzTx/>
                        <a:buFontTx/>
                        <a:buNone/>
                        <a:tabLst/>
                        <a:defRPr/>
                      </a:pPr>
                      <a:r>
                        <a:rPr lang="en-GB" sz="2400" b="0" i="0" u="none" strike="noStrike" kern="1200" dirty="0" smtClean="0">
                          <a:solidFill>
                            <a:srgbClr val="000000"/>
                          </a:solidFill>
                          <a:latin typeface="+mn-lt"/>
                          <a:ea typeface="+mn-ea"/>
                          <a:cs typeface="+mn-cs"/>
                        </a:rPr>
                        <a:t>Partner counts </a:t>
                      </a:r>
                      <a:r>
                        <a:rPr lang="en-GB" sz="2400" b="0" i="0" u="none" strike="noStrike" kern="1200" baseline="0" dirty="0" smtClean="0">
                          <a:solidFill>
                            <a:srgbClr val="000000"/>
                          </a:solidFill>
                          <a:latin typeface="+mn-lt"/>
                          <a:ea typeface="+mn-ea"/>
                          <a:cs typeface="+mn-cs"/>
                        </a:rPr>
                        <a:t> **</a:t>
                      </a:r>
                    </a:p>
                    <a:p>
                      <a:pPr marL="0" marR="0" indent="0" algn="l" defTabSz="815252" rtl="0" eaLnBrk="1" fontAlgn="b" latinLnBrk="0" hangingPunct="1">
                        <a:lnSpc>
                          <a:spcPct val="100000"/>
                        </a:lnSpc>
                        <a:spcBef>
                          <a:spcPts val="0"/>
                        </a:spcBef>
                        <a:spcAft>
                          <a:spcPts val="0"/>
                        </a:spcAft>
                        <a:buClrTx/>
                        <a:buSzTx/>
                        <a:buFontTx/>
                        <a:buNone/>
                        <a:tabLst/>
                        <a:defRPr/>
                      </a:pPr>
                      <a:r>
                        <a:rPr lang="en-GB" sz="2400" b="0" i="0" u="none" strike="noStrike" kern="1200" baseline="0" dirty="0" smtClean="0">
                          <a:solidFill>
                            <a:srgbClr val="000000"/>
                          </a:solidFill>
                          <a:latin typeface="+mn-lt"/>
                          <a:ea typeface="+mn-ea"/>
                          <a:cs typeface="+mn-cs"/>
                        </a:rPr>
                        <a:t>(median (IQR))</a:t>
                      </a:r>
                      <a:endParaRPr lang="en-US" sz="2400" b="0" i="0" u="none" strike="noStrike" kern="1200" dirty="0" smtClean="0">
                        <a:solidFill>
                          <a:srgbClr val="000000"/>
                        </a:solidFill>
                        <a:latin typeface="+mn-lt"/>
                        <a:ea typeface="+mn-ea"/>
                        <a:cs typeface="+mn-cs"/>
                      </a:endParaRPr>
                    </a:p>
                  </a:txBody>
                  <a:tcPr marL="9525" marR="9525" marT="9525" marB="0"/>
                </a:tc>
                <a:tc>
                  <a:txBody>
                    <a:bodyPr/>
                    <a:lstStyle/>
                    <a:p>
                      <a:pPr algn="ctr" fontAlgn="b">
                        <a:lnSpc>
                          <a:spcPct val="150000"/>
                        </a:lnSpc>
                      </a:pPr>
                      <a:r>
                        <a:rPr lang="en-GB" sz="2400" b="0" i="1" u="none" strike="noStrike" dirty="0" smtClean="0">
                          <a:solidFill>
                            <a:srgbClr val="000000"/>
                          </a:solidFill>
                          <a:latin typeface="+mn-lt"/>
                        </a:rPr>
                        <a:t>Men</a:t>
                      </a:r>
                      <a:endParaRPr lang="en-GB" sz="2400" b="0" i="0" u="none" strike="noStrike" dirty="0" smtClean="0">
                        <a:solidFill>
                          <a:srgbClr val="000000"/>
                        </a:solidFill>
                        <a:latin typeface="+mn-lt"/>
                      </a:endParaRPr>
                    </a:p>
                    <a:p>
                      <a:pPr algn="ctr" fontAlgn="b">
                        <a:lnSpc>
                          <a:spcPct val="150000"/>
                        </a:lnSpc>
                      </a:pPr>
                      <a:r>
                        <a:rPr lang="en-GB" sz="2400" b="0" i="0" u="none" strike="noStrike" dirty="0" smtClean="0">
                          <a:solidFill>
                            <a:srgbClr val="000000"/>
                          </a:solidFill>
                          <a:latin typeface="+mn-lt"/>
                        </a:rPr>
                        <a:t>15</a:t>
                      </a:r>
                      <a:r>
                        <a:rPr lang="en-GB" sz="2400" b="0" i="0" u="none" strike="noStrike" baseline="0" dirty="0" smtClean="0">
                          <a:solidFill>
                            <a:srgbClr val="000000"/>
                          </a:solidFill>
                          <a:latin typeface="+mn-lt"/>
                        </a:rPr>
                        <a:t> (7 to 20)</a:t>
                      </a:r>
                    </a:p>
                  </a:txBody>
                  <a:tcPr marL="9525" marR="9525" marT="9525" marB="0" anchor="ctr">
                    <a:solidFill>
                      <a:schemeClr val="accent2">
                        <a:lumMod val="20000"/>
                        <a:lumOff val="80000"/>
                      </a:schemeClr>
                    </a:solidFill>
                  </a:tcPr>
                </a:tc>
                <a:tc>
                  <a:txBody>
                    <a:bodyPr/>
                    <a:lstStyle/>
                    <a:p>
                      <a:pPr algn="ctr" fontAlgn="b">
                        <a:lnSpc>
                          <a:spcPct val="150000"/>
                        </a:lnSpc>
                      </a:pPr>
                      <a:r>
                        <a:rPr lang="en-GB" sz="2400" b="0" i="1" u="none" strike="noStrike" dirty="0" smtClean="0">
                          <a:solidFill>
                            <a:srgbClr val="000000"/>
                          </a:solidFill>
                          <a:latin typeface="+mn-lt"/>
                        </a:rPr>
                        <a:t>Men </a:t>
                      </a:r>
                      <a:r>
                        <a:rPr lang="en-GB" sz="2400" b="0" i="0" u="none" strike="noStrike" dirty="0" smtClean="0">
                          <a:solidFill>
                            <a:srgbClr val="000000"/>
                          </a:solidFill>
                          <a:latin typeface="+mn-lt"/>
                        </a:rPr>
                        <a:t>  </a:t>
                      </a:r>
                    </a:p>
                    <a:p>
                      <a:pPr algn="ctr" fontAlgn="b">
                        <a:lnSpc>
                          <a:spcPct val="150000"/>
                        </a:lnSpc>
                      </a:pPr>
                      <a:r>
                        <a:rPr lang="en-GB" sz="2400" b="0" i="0" u="none" strike="noStrike" dirty="0" smtClean="0">
                          <a:solidFill>
                            <a:srgbClr val="000000"/>
                          </a:solidFill>
                          <a:latin typeface="+mn-lt"/>
                        </a:rPr>
                        <a:t>8(4 to</a:t>
                      </a:r>
                      <a:r>
                        <a:rPr lang="en-GB" sz="2400" b="0" i="0" u="none" strike="noStrike" baseline="0" dirty="0" smtClean="0">
                          <a:solidFill>
                            <a:srgbClr val="000000"/>
                          </a:solidFill>
                          <a:latin typeface="+mn-lt"/>
                        </a:rPr>
                        <a:t> </a:t>
                      </a:r>
                      <a:r>
                        <a:rPr lang="en-GB" sz="2400" b="0" i="0" u="none" strike="noStrike" dirty="0" smtClean="0">
                          <a:solidFill>
                            <a:srgbClr val="000000"/>
                          </a:solidFill>
                          <a:latin typeface="+mn-lt"/>
                        </a:rPr>
                        <a:t>14)</a:t>
                      </a:r>
                    </a:p>
                  </a:txBody>
                  <a:tcPr marL="9525" marR="9525" marT="9525" marB="0" anchor="ctr"/>
                </a:tc>
                <a:tc>
                  <a:txBody>
                    <a:bodyPr/>
                    <a:lstStyle/>
                    <a:p>
                      <a:pPr algn="ctr" fontAlgn="b">
                        <a:lnSpc>
                          <a:spcPct val="150000"/>
                        </a:lnSpc>
                      </a:pPr>
                      <a:r>
                        <a:rPr lang="en-GB" sz="2400" b="0" i="1" u="none" strike="noStrike" dirty="0" smtClean="0">
                          <a:solidFill>
                            <a:srgbClr val="000000"/>
                          </a:solidFill>
                          <a:latin typeface="+mn-lt"/>
                        </a:rPr>
                        <a:t>Women</a:t>
                      </a:r>
                      <a:endParaRPr lang="en-GB" sz="2400" b="0" i="0" u="none" strike="noStrike" dirty="0" smtClean="0">
                        <a:solidFill>
                          <a:srgbClr val="000000"/>
                        </a:solidFill>
                        <a:latin typeface="+mn-lt"/>
                      </a:endParaRPr>
                    </a:p>
                    <a:p>
                      <a:pPr algn="ctr" fontAlgn="b">
                        <a:lnSpc>
                          <a:spcPct val="150000"/>
                        </a:lnSpc>
                      </a:pPr>
                      <a:r>
                        <a:rPr lang="en-GB" sz="2400" b="0" i="0" u="none" strike="noStrike" dirty="0" smtClean="0">
                          <a:solidFill>
                            <a:srgbClr val="000000"/>
                          </a:solidFill>
                          <a:latin typeface="+mn-lt"/>
                        </a:rPr>
                        <a:t>3 (2 to</a:t>
                      </a:r>
                      <a:r>
                        <a:rPr lang="en-GB" sz="2400" b="0" i="0" u="none" strike="noStrike" baseline="0" dirty="0" smtClean="0">
                          <a:solidFill>
                            <a:srgbClr val="000000"/>
                          </a:solidFill>
                          <a:latin typeface="+mn-lt"/>
                        </a:rPr>
                        <a:t> </a:t>
                      </a:r>
                      <a:r>
                        <a:rPr lang="en-GB" sz="2400" b="0" i="0" u="none" strike="noStrike" dirty="0" smtClean="0">
                          <a:solidFill>
                            <a:srgbClr val="000000"/>
                          </a:solidFill>
                          <a:latin typeface="+mn-lt"/>
                        </a:rPr>
                        <a:t>6)</a:t>
                      </a:r>
                    </a:p>
                  </a:txBody>
                  <a:tcPr marL="9525" marR="9525" marT="9525" marB="0" anchor="ctr"/>
                </a:tc>
                <a:tc>
                  <a:txBody>
                    <a:bodyPr/>
                    <a:lstStyle/>
                    <a:p>
                      <a:pPr algn="ctr" fontAlgn="b"/>
                      <a:endParaRPr lang="en-GB" sz="2400" b="0" i="0" u="none" strike="noStrike" dirty="0" smtClean="0">
                        <a:solidFill>
                          <a:srgbClr val="000000"/>
                        </a:solidFill>
                        <a:latin typeface="+mn-lt"/>
                      </a:endParaRPr>
                    </a:p>
                    <a:p>
                      <a:pPr algn="ctr" fontAlgn="b"/>
                      <a:r>
                        <a:rPr lang="en-GB" sz="2400" b="0" i="0" u="none" strike="noStrike" dirty="0" smtClean="0">
                          <a:solidFill>
                            <a:srgbClr val="000000"/>
                          </a:solidFill>
                          <a:latin typeface="+mn-lt"/>
                        </a:rPr>
                        <a:t>13 (9 -20)</a:t>
                      </a:r>
                      <a:endParaRPr lang="en-US" sz="2400" b="0" i="0" u="none" strike="noStrike" dirty="0">
                        <a:solidFill>
                          <a:srgbClr val="000000"/>
                        </a:solidFill>
                        <a:latin typeface="+mn-lt"/>
                      </a:endParaRPr>
                    </a:p>
                  </a:txBody>
                  <a:tcPr marL="9525" marR="9525" marT="9525" marB="0" anchor="ctr">
                    <a:solidFill>
                      <a:schemeClr val="accent2">
                        <a:lumMod val="20000"/>
                        <a:lumOff val="80000"/>
                      </a:schemeClr>
                    </a:solidFill>
                  </a:tcPr>
                </a:tc>
              </a:tr>
              <a:tr h="607647">
                <a:tc>
                  <a:txBody>
                    <a:bodyPr/>
                    <a:lstStyle/>
                    <a:p>
                      <a:pPr algn="l" fontAlgn="b"/>
                      <a:r>
                        <a:rPr lang="en-US" sz="2400" u="none" strike="noStrike" dirty="0" smtClean="0"/>
                        <a:t>Encounters in follow up **</a:t>
                      </a:r>
                      <a:endParaRPr lang="en-US" sz="2400" b="1" i="0" u="none" strike="noStrike" dirty="0">
                        <a:solidFill>
                          <a:srgbClr val="000000"/>
                        </a:solidFill>
                        <a:latin typeface="Calibri"/>
                      </a:endParaRPr>
                    </a:p>
                  </a:txBody>
                  <a:tcPr marL="9525" marR="9525" marT="9525" marB="0" anchor="b"/>
                </a:tc>
                <a:tc>
                  <a:txBody>
                    <a:bodyPr/>
                    <a:lstStyle/>
                    <a:p>
                      <a:pPr algn="ctr" fontAlgn="b"/>
                      <a:r>
                        <a:rPr lang="en-GB" sz="2400" b="0" i="0" u="none" strike="noStrike" dirty="0" smtClean="0">
                          <a:solidFill>
                            <a:srgbClr val="000000"/>
                          </a:solidFill>
                          <a:latin typeface="+mn-lt"/>
                        </a:rPr>
                        <a:t>686 (</a:t>
                      </a:r>
                      <a:r>
                        <a:rPr lang="en-GB" sz="2400" b="0" i="1" u="none" strike="noStrike" dirty="0" smtClean="0">
                          <a:solidFill>
                            <a:srgbClr val="000000"/>
                          </a:solidFill>
                          <a:latin typeface="+mn-lt"/>
                        </a:rPr>
                        <a:t>39%</a:t>
                      </a:r>
                      <a:r>
                        <a:rPr lang="en-GB" sz="2400" b="0" i="0" u="none" strike="noStrike" dirty="0" smtClean="0">
                          <a:solidFill>
                            <a:srgbClr val="000000"/>
                          </a:solidFill>
                          <a:latin typeface="+mn-lt"/>
                        </a:rPr>
                        <a:t>)</a:t>
                      </a:r>
                      <a:endParaRPr lang="en-US" sz="2400" b="0" i="0" u="none" strike="noStrike" dirty="0">
                        <a:solidFill>
                          <a:srgbClr val="000000"/>
                        </a:solidFill>
                        <a:latin typeface="+mn-lt"/>
                      </a:endParaRPr>
                    </a:p>
                  </a:txBody>
                  <a:tcPr marL="9525" marR="9525" marT="9525" marB="0" anchor="ctr">
                    <a:solidFill>
                      <a:schemeClr val="accent2">
                        <a:lumMod val="20000"/>
                        <a:lumOff val="80000"/>
                      </a:schemeClr>
                    </a:solidFill>
                  </a:tcPr>
                </a:tc>
                <a:tc>
                  <a:txBody>
                    <a:bodyPr/>
                    <a:lstStyle/>
                    <a:p>
                      <a:pPr algn="ctr" fontAlgn="b"/>
                      <a:r>
                        <a:rPr lang="en-GB" sz="2400" b="0" i="0" u="none" strike="noStrike" dirty="0" smtClean="0">
                          <a:solidFill>
                            <a:srgbClr val="000000"/>
                          </a:solidFill>
                          <a:latin typeface="+mn-lt"/>
                        </a:rPr>
                        <a:t>702 (</a:t>
                      </a:r>
                      <a:r>
                        <a:rPr lang="en-GB" sz="2400" b="0" i="1" u="none" strike="noStrike" dirty="0" smtClean="0">
                          <a:solidFill>
                            <a:srgbClr val="000000"/>
                          </a:solidFill>
                          <a:latin typeface="+mn-lt"/>
                        </a:rPr>
                        <a:t>40%</a:t>
                      </a:r>
                      <a:r>
                        <a:rPr lang="en-GB" sz="2400" b="0" i="0" u="none" strike="noStrike" dirty="0" smtClean="0">
                          <a:solidFill>
                            <a:srgbClr val="000000"/>
                          </a:solidFill>
                          <a:latin typeface="+mn-lt"/>
                        </a:rPr>
                        <a:t>)</a:t>
                      </a:r>
                      <a:endParaRPr lang="en-US" sz="2400" b="0" i="0" u="none" strike="noStrike" dirty="0">
                        <a:solidFill>
                          <a:srgbClr val="000000"/>
                        </a:solidFill>
                        <a:latin typeface="+mn-lt"/>
                      </a:endParaRPr>
                    </a:p>
                  </a:txBody>
                  <a:tcPr marL="9525" marR="9525" marT="9525" marB="0" anchor="ctr"/>
                </a:tc>
                <a:tc>
                  <a:txBody>
                    <a:bodyPr/>
                    <a:lstStyle/>
                    <a:p>
                      <a:pPr algn="ctr" fontAlgn="b"/>
                      <a:r>
                        <a:rPr lang="en-GB" sz="2400" b="0" i="0" u="none" strike="noStrike" dirty="0" smtClean="0">
                          <a:solidFill>
                            <a:srgbClr val="000000"/>
                          </a:solidFill>
                          <a:latin typeface="+mn-lt"/>
                        </a:rPr>
                        <a:t>350 (</a:t>
                      </a:r>
                      <a:r>
                        <a:rPr lang="en-GB" sz="2400" b="0" i="1" u="none" strike="noStrike" dirty="0" smtClean="0">
                          <a:solidFill>
                            <a:srgbClr val="000000"/>
                          </a:solidFill>
                          <a:latin typeface="+mn-lt"/>
                        </a:rPr>
                        <a:t>20%</a:t>
                      </a:r>
                      <a:r>
                        <a:rPr lang="en-GB" sz="2400" b="0" i="0" u="none" strike="noStrike" dirty="0" smtClean="0">
                          <a:solidFill>
                            <a:srgbClr val="000000"/>
                          </a:solidFill>
                          <a:latin typeface="+mn-lt"/>
                        </a:rPr>
                        <a:t>)</a:t>
                      </a:r>
                      <a:endParaRPr lang="en-US" sz="2400" b="0" i="0" u="none" strike="noStrike" dirty="0">
                        <a:solidFill>
                          <a:srgbClr val="000000"/>
                        </a:solidFill>
                        <a:latin typeface="+mn-lt"/>
                      </a:endParaRPr>
                    </a:p>
                  </a:txBody>
                  <a:tcPr marL="9525" marR="9525" marT="9525" marB="0" anchor="ctr"/>
                </a:tc>
                <a:tc>
                  <a:txBody>
                    <a:bodyPr/>
                    <a:lstStyle/>
                    <a:p>
                      <a:pPr algn="ctr" fontAlgn="b"/>
                      <a:r>
                        <a:rPr lang="en-GB" sz="2400" b="0" i="0" u="none" strike="noStrike" dirty="0" smtClean="0">
                          <a:solidFill>
                            <a:srgbClr val="000000"/>
                          </a:solidFill>
                          <a:latin typeface="+mn-lt"/>
                        </a:rPr>
                        <a:t>1738</a:t>
                      </a:r>
                      <a:endParaRPr lang="en-US" sz="2400" b="0" i="0" u="none" strike="noStrike" dirty="0">
                        <a:solidFill>
                          <a:srgbClr val="000000"/>
                        </a:solidFill>
                        <a:latin typeface="+mn-lt"/>
                      </a:endParaRPr>
                    </a:p>
                  </a:txBody>
                  <a:tcPr marL="9525" marR="9525" marT="9525" marB="0" anchor="ctr">
                    <a:solidFill>
                      <a:schemeClr val="accent2">
                        <a:lumMod val="20000"/>
                        <a:lumOff val="80000"/>
                      </a:schemeClr>
                    </a:solidFill>
                  </a:tcPr>
                </a:tc>
              </a:tr>
            </a:tbl>
          </a:graphicData>
        </a:graphic>
      </p:graphicFrame>
      <p:sp>
        <p:nvSpPr>
          <p:cNvPr id="1089" name="Text Box 19"/>
          <p:cNvSpPr txBox="1">
            <a:spLocks noChangeArrowheads="1"/>
          </p:cNvSpPr>
          <p:nvPr/>
        </p:nvSpPr>
        <p:spPr bwMode="auto">
          <a:xfrm>
            <a:off x="3522663" y="19159538"/>
            <a:ext cx="6454775" cy="682625"/>
          </a:xfrm>
          <a:prstGeom prst="rect">
            <a:avLst/>
          </a:prstGeom>
          <a:noFill/>
          <a:ln w="9525">
            <a:noFill/>
            <a:miter lim="800000"/>
            <a:headEnd/>
            <a:tailEnd/>
          </a:ln>
        </p:spPr>
        <p:txBody>
          <a:bodyPr lIns="81526" tIns="40762" rIns="81526" bIns="40762" anchor="ctr">
            <a:spAutoFit/>
          </a:bodyPr>
          <a:lstStyle/>
          <a:p>
            <a:pPr eaLnBrk="0" hangingPunct="0">
              <a:spcBef>
                <a:spcPct val="50000"/>
              </a:spcBef>
            </a:pPr>
            <a:r>
              <a:rPr lang="en-GB" sz="3900" b="1">
                <a:solidFill>
                  <a:srgbClr val="002060"/>
                </a:solidFill>
                <a:latin typeface="Calibri" pitchFamily="34" charset="0"/>
                <a:cs typeface="Times New Roman" pitchFamily="18" charset="0"/>
              </a:rPr>
              <a:t>INTRODUCTION</a:t>
            </a:r>
            <a:endParaRPr lang="en-US" sz="3900" b="1">
              <a:solidFill>
                <a:srgbClr val="002060"/>
              </a:solidFill>
              <a:latin typeface="Calibri" pitchFamily="34" charset="0"/>
              <a:cs typeface="Times New Roman" pitchFamily="18" charset="0"/>
            </a:endParaRPr>
          </a:p>
        </p:txBody>
      </p:sp>
      <p:graphicFrame>
        <p:nvGraphicFramePr>
          <p:cNvPr id="46" name="Table 45"/>
          <p:cNvGraphicFramePr>
            <a:graphicFrameLocks noGrp="1"/>
          </p:cNvGraphicFramePr>
          <p:nvPr/>
        </p:nvGraphicFramePr>
        <p:xfrm>
          <a:off x="23334663" y="19537363"/>
          <a:ext cx="10744200" cy="5162550"/>
        </p:xfrm>
        <a:graphic>
          <a:graphicData uri="http://schemas.openxmlformats.org/drawingml/2006/table">
            <a:tbl>
              <a:tblPr>
                <a:tableStyleId>{D27102A9-8310-4765-A935-A1911B00CA55}</a:tableStyleId>
              </a:tblPr>
              <a:tblGrid>
                <a:gridCol w="2473484"/>
                <a:gridCol w="1391336"/>
                <a:gridCol w="1236743"/>
                <a:gridCol w="1623225"/>
                <a:gridCol w="161824"/>
                <a:gridCol w="1384104"/>
                <a:gridCol w="1391336"/>
                <a:gridCol w="1082148"/>
              </a:tblGrid>
              <a:tr h="769742">
                <a:tc>
                  <a:txBody>
                    <a:bodyPr/>
                    <a:lstStyle/>
                    <a:p>
                      <a:pPr algn="l" fontAlgn="b"/>
                      <a:endParaRPr lang="en-US" sz="2400" b="0" i="0" u="none" strike="noStrike" dirty="0">
                        <a:solidFill>
                          <a:srgbClr val="000000"/>
                        </a:solidFill>
                        <a:latin typeface="+mn-lt"/>
                      </a:endParaRPr>
                    </a:p>
                  </a:txBody>
                  <a:tcPr marL="9525" marR="9525" marT="9525" marB="0" anchor="b"/>
                </a:tc>
                <a:tc gridSpan="3">
                  <a:txBody>
                    <a:bodyPr/>
                    <a:lstStyle/>
                    <a:p>
                      <a:pPr algn="ctr" fontAlgn="b"/>
                      <a:r>
                        <a:rPr lang="en-US" sz="2400" b="1" u="none" strike="noStrike" dirty="0" smtClean="0"/>
                        <a:t>Male partner (% total) </a:t>
                      </a:r>
                    </a:p>
                  </a:txBody>
                  <a:tcPr marL="9525" marR="9525" marT="9525" marB="0" anchor="ctr">
                    <a:solidFill>
                      <a:schemeClr val="accent2">
                        <a:lumMod val="20000"/>
                        <a:lumOff val="80000"/>
                      </a:schemeClr>
                    </a:solidFill>
                  </a:tcPr>
                </a:tc>
                <a:tc hMerge="1">
                  <a:txBody>
                    <a:bodyPr/>
                    <a:lstStyle/>
                    <a:p>
                      <a:endParaRPr lang="en-US"/>
                    </a:p>
                  </a:txBody>
                  <a:tcPr/>
                </a:tc>
                <a:tc hMerge="1">
                  <a:txBody>
                    <a:bodyPr/>
                    <a:lstStyle/>
                    <a:p>
                      <a:pPr algn="l" fontAlgn="b"/>
                      <a:endParaRPr lang="en-US" sz="2400" b="0" i="0" u="none" strike="noStrike" dirty="0">
                        <a:solidFill>
                          <a:srgbClr val="000000"/>
                        </a:solidFill>
                        <a:latin typeface="+mn-lt"/>
                      </a:endParaRPr>
                    </a:p>
                  </a:txBody>
                  <a:tcPr marL="9525" marR="9525" marT="9525" marB="0" anchor="b"/>
                </a:tc>
                <a:tc>
                  <a:txBody>
                    <a:bodyPr/>
                    <a:lstStyle/>
                    <a:p>
                      <a:pPr algn="ctr" fontAlgn="b"/>
                      <a:endParaRPr lang="en-US" sz="2400" b="1" i="0" u="none" strike="noStrike">
                        <a:solidFill>
                          <a:srgbClr val="000000"/>
                        </a:solidFill>
                        <a:latin typeface="+mn-lt"/>
                      </a:endParaRPr>
                    </a:p>
                  </a:txBody>
                  <a:tcPr marL="9525" marR="9525" marT="9525" marB="0" anchor="ctr"/>
                </a:tc>
                <a:tc gridSpan="3">
                  <a:txBody>
                    <a:bodyPr/>
                    <a:lstStyle/>
                    <a:p>
                      <a:pPr algn="ctr" fontAlgn="b"/>
                      <a:r>
                        <a:rPr lang="en-US" sz="2400" b="1" u="none" strike="noStrike" dirty="0"/>
                        <a:t>Female </a:t>
                      </a:r>
                      <a:r>
                        <a:rPr lang="en-US" sz="2400" b="1" u="none" strike="noStrike" dirty="0" smtClean="0"/>
                        <a:t>partner (% total)</a:t>
                      </a:r>
                    </a:p>
                  </a:txBody>
                  <a:tcPr marL="9525" marR="9525" marT="9525" marB="0" anchor="ctr"/>
                </a:tc>
                <a:tc hMerge="1">
                  <a:txBody>
                    <a:bodyPr/>
                    <a:lstStyle/>
                    <a:p>
                      <a:endParaRPr lang="en-US"/>
                    </a:p>
                  </a:txBody>
                  <a:tcPr/>
                </a:tc>
                <a:tc hMerge="1">
                  <a:txBody>
                    <a:bodyPr/>
                    <a:lstStyle/>
                    <a:p>
                      <a:pPr algn="l" fontAlgn="b"/>
                      <a:endParaRPr lang="en-US" sz="2400" b="0" i="0" u="none" strike="noStrike" dirty="0">
                        <a:solidFill>
                          <a:srgbClr val="000000"/>
                        </a:solidFill>
                        <a:latin typeface="+mn-lt"/>
                      </a:endParaRPr>
                    </a:p>
                  </a:txBody>
                  <a:tcPr marL="9525" marR="9525" marT="9525" marB="0" anchor="b"/>
                </a:tc>
              </a:tr>
              <a:tr h="906658">
                <a:tc>
                  <a:txBody>
                    <a:bodyPr/>
                    <a:lstStyle/>
                    <a:p>
                      <a:pPr algn="l" fontAlgn="b"/>
                      <a:endParaRPr lang="en-US" sz="2400" b="0" i="0" u="none" strike="noStrike" dirty="0">
                        <a:solidFill>
                          <a:srgbClr val="000000"/>
                        </a:solidFill>
                        <a:latin typeface="+mn-lt"/>
                      </a:endParaRPr>
                    </a:p>
                  </a:txBody>
                  <a:tcPr marL="9525" marR="9525" marT="9525" marB="0" anchor="b"/>
                </a:tc>
                <a:tc>
                  <a:txBody>
                    <a:bodyPr/>
                    <a:lstStyle/>
                    <a:p>
                      <a:pPr algn="ctr" fontAlgn="b"/>
                      <a:r>
                        <a:rPr lang="en-US" sz="2400" i="1" u="none" strike="noStrike" dirty="0" smtClean="0"/>
                        <a:t>New</a:t>
                      </a:r>
                    </a:p>
                    <a:p>
                      <a:pPr algn="ctr" fontAlgn="b"/>
                      <a:endParaRPr lang="en-US" sz="2400" b="0" i="1" u="none" strike="noStrike" dirty="0">
                        <a:solidFill>
                          <a:srgbClr val="000000"/>
                        </a:solidFill>
                        <a:latin typeface="+mn-lt"/>
                      </a:endParaRPr>
                    </a:p>
                  </a:txBody>
                  <a:tcPr marL="9525" marR="9525" marT="9525" marB="0" anchor="b">
                    <a:solidFill>
                      <a:schemeClr val="accent2">
                        <a:lumMod val="20000"/>
                        <a:lumOff val="80000"/>
                      </a:schemeClr>
                    </a:solidFill>
                  </a:tcPr>
                </a:tc>
                <a:tc>
                  <a:txBody>
                    <a:bodyPr/>
                    <a:lstStyle/>
                    <a:p>
                      <a:pPr algn="ctr" fontAlgn="b"/>
                      <a:r>
                        <a:rPr lang="en-US" sz="2400" i="1" u="none" strike="noStrike" dirty="0" smtClean="0"/>
                        <a:t>Steady</a:t>
                      </a:r>
                      <a:r>
                        <a:rPr lang="en-US" sz="2400" i="1" u="none" strike="noStrike" baseline="0" dirty="0" smtClean="0"/>
                        <a:t> / o</a:t>
                      </a:r>
                      <a:r>
                        <a:rPr lang="en-US" sz="2400" i="1" u="none" strike="noStrike" dirty="0" smtClean="0"/>
                        <a:t>ngoing</a:t>
                      </a:r>
                    </a:p>
                    <a:p>
                      <a:pPr algn="ctr" fontAlgn="b"/>
                      <a:endParaRPr lang="en-US" sz="2400" b="0" i="1" u="none" strike="noStrike" dirty="0">
                        <a:solidFill>
                          <a:srgbClr val="000000"/>
                        </a:solidFill>
                        <a:latin typeface="+mn-lt"/>
                      </a:endParaRPr>
                    </a:p>
                  </a:txBody>
                  <a:tcPr marL="9525" marR="9525" marT="9525" marB="0" anchor="b">
                    <a:solidFill>
                      <a:schemeClr val="accent2">
                        <a:lumMod val="20000"/>
                        <a:lumOff val="80000"/>
                      </a:schemeClr>
                    </a:solidFill>
                  </a:tcPr>
                </a:tc>
                <a:tc>
                  <a:txBody>
                    <a:bodyPr/>
                    <a:lstStyle/>
                    <a:p>
                      <a:pPr algn="ctr" fontAlgn="b"/>
                      <a:r>
                        <a:rPr lang="en-GB" sz="2400" i="1" u="none" strike="noStrike" dirty="0" smtClean="0"/>
                        <a:t>Any</a:t>
                      </a:r>
                      <a:endParaRPr lang="en-US" sz="2400" i="1" u="none" strike="noStrike" dirty="0" smtClean="0"/>
                    </a:p>
                    <a:p>
                      <a:pPr algn="ctr" fontAlgn="b"/>
                      <a:endParaRPr lang="en-US" sz="2400" b="0" i="1" u="none" strike="noStrike" dirty="0">
                        <a:solidFill>
                          <a:srgbClr val="000000"/>
                        </a:solidFill>
                        <a:latin typeface="+mn-lt"/>
                      </a:endParaRPr>
                    </a:p>
                  </a:txBody>
                  <a:tcPr marL="9525" marR="9525" marT="9525" marB="0" anchor="b">
                    <a:solidFill>
                      <a:schemeClr val="accent2">
                        <a:lumMod val="20000"/>
                        <a:lumOff val="80000"/>
                      </a:schemeClr>
                    </a:solidFill>
                  </a:tcPr>
                </a:tc>
                <a:tc>
                  <a:txBody>
                    <a:bodyPr/>
                    <a:lstStyle/>
                    <a:p>
                      <a:pPr algn="ctr" fontAlgn="b"/>
                      <a:endParaRPr lang="en-US" sz="2400" b="0" i="0" u="none" strike="noStrike">
                        <a:solidFill>
                          <a:srgbClr val="000000"/>
                        </a:solidFill>
                        <a:latin typeface="+mn-lt"/>
                      </a:endParaRPr>
                    </a:p>
                  </a:txBody>
                  <a:tcPr marL="9525" marR="9525" marT="9525" marB="0" anchor="b"/>
                </a:tc>
                <a:tc>
                  <a:txBody>
                    <a:bodyPr/>
                    <a:lstStyle/>
                    <a:p>
                      <a:pPr algn="ctr" fontAlgn="b"/>
                      <a:r>
                        <a:rPr lang="en-US" sz="2400" i="1" u="none" strike="noStrike" dirty="0"/>
                        <a:t>New </a:t>
                      </a:r>
                      <a:endParaRPr lang="en-US" sz="2400" i="1" u="none" strike="noStrike" dirty="0" smtClean="0"/>
                    </a:p>
                    <a:p>
                      <a:pPr algn="ctr" fontAlgn="b"/>
                      <a:endParaRPr lang="en-US" sz="2400" b="0" i="1" u="none" strike="noStrike" dirty="0">
                        <a:solidFill>
                          <a:srgbClr val="000000"/>
                        </a:solidFill>
                        <a:latin typeface="+mn-lt"/>
                      </a:endParaRPr>
                    </a:p>
                  </a:txBody>
                  <a:tcPr marL="9525" marR="9525" marT="9525" marB="0" anchor="b"/>
                </a:tc>
                <a:tc>
                  <a:txBody>
                    <a:bodyPr/>
                    <a:lstStyle/>
                    <a:p>
                      <a:pPr algn="ctr" fontAlgn="b"/>
                      <a:r>
                        <a:rPr lang="en-US" sz="2400" i="1" u="none" strike="noStrike" dirty="0" smtClean="0"/>
                        <a:t>Steady / ongoing</a:t>
                      </a:r>
                    </a:p>
                    <a:p>
                      <a:pPr algn="ctr" fontAlgn="b"/>
                      <a:endParaRPr lang="en-US" sz="2400" b="0" i="1" u="none" strike="noStrike" dirty="0">
                        <a:solidFill>
                          <a:srgbClr val="000000"/>
                        </a:solidFill>
                        <a:latin typeface="+mn-lt"/>
                      </a:endParaRPr>
                    </a:p>
                  </a:txBody>
                  <a:tcPr marL="9525" marR="9525" marT="9525" marB="0" anchor="b"/>
                </a:tc>
                <a:tc>
                  <a:txBody>
                    <a:bodyPr/>
                    <a:lstStyle/>
                    <a:p>
                      <a:pPr algn="ctr" fontAlgn="b"/>
                      <a:r>
                        <a:rPr lang="en-US" sz="2400" i="1" u="none" strike="noStrike" dirty="0" smtClean="0"/>
                        <a:t>Any</a:t>
                      </a:r>
                    </a:p>
                    <a:p>
                      <a:pPr algn="ctr" fontAlgn="b"/>
                      <a:endParaRPr lang="en-US" sz="2400" b="0" i="1" u="none" strike="noStrike" dirty="0">
                        <a:solidFill>
                          <a:srgbClr val="000000"/>
                        </a:solidFill>
                        <a:latin typeface="+mn-lt"/>
                      </a:endParaRPr>
                    </a:p>
                  </a:txBody>
                  <a:tcPr marL="9525" marR="9525" marT="9525" marB="0" anchor="b"/>
                </a:tc>
              </a:tr>
              <a:tr h="896209">
                <a:tc>
                  <a:txBody>
                    <a:bodyPr/>
                    <a:lstStyle/>
                    <a:p>
                      <a:pPr algn="l" fontAlgn="b"/>
                      <a:r>
                        <a:rPr lang="en-US" sz="2400" u="none" strike="noStrike" dirty="0"/>
                        <a:t>Partner paid</a:t>
                      </a:r>
                      <a:endParaRPr lang="en-US" sz="2400" b="0" i="0" u="none" strike="noStrike" dirty="0">
                        <a:solidFill>
                          <a:srgbClr val="000000"/>
                        </a:solidFill>
                        <a:latin typeface="+mn-lt"/>
                      </a:endParaRPr>
                    </a:p>
                  </a:txBody>
                  <a:tcPr marL="9525" marR="9525" marT="9525" marB="0" anchor="ctr"/>
                </a:tc>
                <a:tc>
                  <a:txBody>
                    <a:bodyPr/>
                    <a:lstStyle/>
                    <a:p>
                      <a:pPr algn="ctr" fontAlgn="b"/>
                      <a:r>
                        <a:rPr lang="en-US" sz="2400" u="none" strike="noStrike" dirty="0"/>
                        <a:t>673 </a:t>
                      </a:r>
                      <a:endParaRPr lang="en-US" sz="2400" u="none" strike="noStrike" dirty="0" smtClean="0"/>
                    </a:p>
                    <a:p>
                      <a:pPr algn="ctr" fontAlgn="b"/>
                      <a:r>
                        <a:rPr lang="en-US" sz="2400" i="1" u="none" strike="noStrike" dirty="0" smtClean="0"/>
                        <a:t>92%</a:t>
                      </a:r>
                      <a:endParaRPr lang="en-US" sz="2400" b="0" i="1" u="none" strike="noStrike" dirty="0">
                        <a:solidFill>
                          <a:srgbClr val="000000"/>
                        </a:solidFill>
                        <a:latin typeface="+mn-lt"/>
                      </a:endParaRPr>
                    </a:p>
                  </a:txBody>
                  <a:tcPr marL="9525" marR="9525" marT="9525" marB="0" anchor="ctr">
                    <a:solidFill>
                      <a:schemeClr val="accent2">
                        <a:lumMod val="20000"/>
                        <a:lumOff val="80000"/>
                      </a:schemeClr>
                    </a:solidFill>
                  </a:tcPr>
                </a:tc>
                <a:tc>
                  <a:txBody>
                    <a:bodyPr/>
                    <a:lstStyle/>
                    <a:p>
                      <a:pPr algn="ctr" fontAlgn="b"/>
                      <a:r>
                        <a:rPr lang="en-US" sz="2400" u="none" strike="noStrike" dirty="0"/>
                        <a:t>220 </a:t>
                      </a:r>
                      <a:endParaRPr lang="en-US" sz="2400" u="none" strike="noStrike" dirty="0" smtClean="0"/>
                    </a:p>
                    <a:p>
                      <a:pPr algn="ctr" fontAlgn="b"/>
                      <a:r>
                        <a:rPr lang="en-US" sz="2400" i="1" u="none" strike="noStrike" dirty="0" smtClean="0"/>
                        <a:t>81%</a:t>
                      </a:r>
                      <a:endParaRPr lang="en-US" sz="2400" b="0" i="1" u="none" strike="noStrike" dirty="0">
                        <a:solidFill>
                          <a:srgbClr val="000000"/>
                        </a:solidFill>
                        <a:latin typeface="+mn-lt"/>
                      </a:endParaRPr>
                    </a:p>
                  </a:txBody>
                  <a:tcPr marL="9525" marR="9525" marT="9525" marB="0" anchor="ctr">
                    <a:solidFill>
                      <a:schemeClr val="accent2">
                        <a:lumMod val="20000"/>
                        <a:lumOff val="80000"/>
                      </a:schemeClr>
                    </a:solidFill>
                  </a:tcPr>
                </a:tc>
                <a:tc>
                  <a:txBody>
                    <a:bodyPr/>
                    <a:lstStyle/>
                    <a:p>
                      <a:pPr algn="ctr" fontAlgn="b"/>
                      <a:r>
                        <a:rPr lang="en-US" sz="2400" u="none" strike="noStrike" dirty="0" smtClean="0"/>
                        <a:t>893 * </a:t>
                      </a:r>
                    </a:p>
                    <a:p>
                      <a:pPr algn="ctr" fontAlgn="b"/>
                      <a:r>
                        <a:rPr lang="en-US" sz="2400" i="1" u="none" strike="noStrike" dirty="0" smtClean="0"/>
                        <a:t>89%</a:t>
                      </a:r>
                      <a:endParaRPr lang="en-US" sz="2400" b="0" i="1" u="none" strike="noStrike" dirty="0">
                        <a:solidFill>
                          <a:srgbClr val="000000"/>
                        </a:solidFill>
                        <a:latin typeface="+mn-lt"/>
                      </a:endParaRPr>
                    </a:p>
                  </a:txBody>
                  <a:tcPr marL="9525" marR="9525" marT="9525" marB="0" anchor="ctr">
                    <a:solidFill>
                      <a:schemeClr val="accent2">
                        <a:lumMod val="20000"/>
                        <a:lumOff val="80000"/>
                      </a:schemeClr>
                    </a:solidFill>
                  </a:tcPr>
                </a:tc>
                <a:tc>
                  <a:txBody>
                    <a:bodyPr/>
                    <a:lstStyle/>
                    <a:p>
                      <a:pPr algn="ctr" fontAlgn="b"/>
                      <a:endParaRPr lang="en-US" sz="2400" b="0" i="0" u="none" strike="noStrike" dirty="0">
                        <a:solidFill>
                          <a:srgbClr val="000000"/>
                        </a:solidFill>
                        <a:latin typeface="+mn-lt"/>
                      </a:endParaRPr>
                    </a:p>
                  </a:txBody>
                  <a:tcPr marL="9525" marR="9525" marT="9525" marB="0" anchor="ctr"/>
                </a:tc>
                <a:tc>
                  <a:txBody>
                    <a:bodyPr/>
                    <a:lstStyle/>
                    <a:p>
                      <a:pPr algn="ctr" fontAlgn="b"/>
                      <a:r>
                        <a:rPr lang="en-US" sz="2400" u="none" strike="noStrike" dirty="0"/>
                        <a:t>101 </a:t>
                      </a:r>
                      <a:endParaRPr lang="en-US" sz="2400" u="none" strike="noStrike" dirty="0" smtClean="0"/>
                    </a:p>
                    <a:p>
                      <a:pPr algn="ctr" fontAlgn="b"/>
                      <a:r>
                        <a:rPr lang="en-US" sz="2400" i="1" u="none" strike="noStrike" dirty="0" smtClean="0"/>
                        <a:t>73%</a:t>
                      </a:r>
                      <a:endParaRPr lang="en-US" sz="2400" b="0" i="1" u="none" strike="noStrike" dirty="0">
                        <a:solidFill>
                          <a:srgbClr val="000000"/>
                        </a:solidFill>
                        <a:latin typeface="+mn-lt"/>
                      </a:endParaRPr>
                    </a:p>
                  </a:txBody>
                  <a:tcPr marL="9525" marR="9525" marT="9525" marB="0" anchor="ctr"/>
                </a:tc>
                <a:tc>
                  <a:txBody>
                    <a:bodyPr/>
                    <a:lstStyle/>
                    <a:p>
                      <a:pPr algn="ctr" fontAlgn="b"/>
                      <a:r>
                        <a:rPr lang="en-US" sz="2400" u="none" strike="noStrike" dirty="0"/>
                        <a:t>45 </a:t>
                      </a:r>
                      <a:endParaRPr lang="en-US" sz="2400" u="none" strike="noStrike" dirty="0" smtClean="0"/>
                    </a:p>
                    <a:p>
                      <a:pPr algn="ctr" fontAlgn="b"/>
                      <a:r>
                        <a:rPr lang="en-US" sz="2400" i="1" u="none" strike="noStrike" dirty="0" smtClean="0"/>
                        <a:t>59%</a:t>
                      </a:r>
                      <a:endParaRPr lang="en-US" sz="2400" b="0" i="1" u="none" strike="noStrike" dirty="0">
                        <a:solidFill>
                          <a:srgbClr val="000000"/>
                        </a:solidFill>
                        <a:latin typeface="+mn-lt"/>
                      </a:endParaRPr>
                    </a:p>
                  </a:txBody>
                  <a:tcPr marL="9525" marR="9525" marT="9525" marB="0" anchor="ctr"/>
                </a:tc>
                <a:tc>
                  <a:txBody>
                    <a:bodyPr/>
                    <a:lstStyle/>
                    <a:p>
                      <a:pPr algn="ctr" fontAlgn="b"/>
                      <a:r>
                        <a:rPr lang="en-US" sz="2400" u="none" strike="noStrike" dirty="0" smtClean="0"/>
                        <a:t>146 * </a:t>
                      </a:r>
                      <a:r>
                        <a:rPr lang="en-US" sz="2400" i="1" u="none" strike="noStrike" dirty="0" smtClean="0"/>
                        <a:t>68%</a:t>
                      </a:r>
                      <a:endParaRPr lang="en-US" sz="2400" b="0" i="1" u="none" strike="noStrike" dirty="0">
                        <a:solidFill>
                          <a:srgbClr val="000000"/>
                        </a:solidFill>
                        <a:latin typeface="+mn-lt"/>
                      </a:endParaRPr>
                    </a:p>
                  </a:txBody>
                  <a:tcPr marL="9525" marR="9525" marT="9525" marB="0" anchor="ctr"/>
                </a:tc>
              </a:tr>
              <a:tr h="896209">
                <a:tc>
                  <a:txBody>
                    <a:bodyPr/>
                    <a:lstStyle/>
                    <a:p>
                      <a:pPr algn="l" fontAlgn="b"/>
                      <a:r>
                        <a:rPr lang="en-US" sz="2400" u="none" strike="noStrike" dirty="0"/>
                        <a:t>Participant paid</a:t>
                      </a:r>
                      <a:endParaRPr lang="en-US" sz="2400" b="0" i="0" u="none" strike="noStrike" dirty="0">
                        <a:solidFill>
                          <a:srgbClr val="000000"/>
                        </a:solidFill>
                        <a:latin typeface="+mn-lt"/>
                      </a:endParaRPr>
                    </a:p>
                  </a:txBody>
                  <a:tcPr marL="9525" marR="9525" marT="9525" marB="0" anchor="ctr"/>
                </a:tc>
                <a:tc>
                  <a:txBody>
                    <a:bodyPr/>
                    <a:lstStyle/>
                    <a:p>
                      <a:pPr algn="ctr" fontAlgn="b"/>
                      <a:r>
                        <a:rPr lang="en-US" sz="2400" u="none" strike="noStrike" dirty="0"/>
                        <a:t>18 </a:t>
                      </a:r>
                      <a:endParaRPr lang="en-US" sz="2400" u="none" strike="noStrike" dirty="0" smtClean="0"/>
                    </a:p>
                    <a:p>
                      <a:pPr algn="ctr" fontAlgn="b"/>
                      <a:r>
                        <a:rPr lang="en-US" sz="2400" i="1" u="none" strike="noStrike" dirty="0" smtClean="0"/>
                        <a:t>2%</a:t>
                      </a:r>
                      <a:endParaRPr lang="en-US" sz="2400" b="0" i="1" u="none" strike="noStrike" dirty="0">
                        <a:solidFill>
                          <a:srgbClr val="000000"/>
                        </a:solidFill>
                        <a:latin typeface="+mn-lt"/>
                      </a:endParaRPr>
                    </a:p>
                  </a:txBody>
                  <a:tcPr marL="9525" marR="9525" marT="9525" marB="0" anchor="ctr">
                    <a:solidFill>
                      <a:schemeClr val="accent2">
                        <a:lumMod val="20000"/>
                        <a:lumOff val="80000"/>
                      </a:schemeClr>
                    </a:solidFill>
                  </a:tcPr>
                </a:tc>
                <a:tc>
                  <a:txBody>
                    <a:bodyPr/>
                    <a:lstStyle/>
                    <a:p>
                      <a:pPr algn="ctr" fontAlgn="b"/>
                      <a:r>
                        <a:rPr lang="en-US" sz="2400" u="none" strike="noStrike" dirty="0"/>
                        <a:t>10 </a:t>
                      </a:r>
                      <a:endParaRPr lang="en-US" sz="2400" u="none" strike="noStrike" dirty="0" smtClean="0"/>
                    </a:p>
                    <a:p>
                      <a:pPr algn="ctr" fontAlgn="b"/>
                      <a:r>
                        <a:rPr lang="en-US" sz="2400" i="1" u="none" strike="noStrike" dirty="0" smtClean="0"/>
                        <a:t>4%</a:t>
                      </a:r>
                      <a:endParaRPr lang="en-US" sz="2400" b="0" i="1" u="none" strike="noStrike" dirty="0">
                        <a:solidFill>
                          <a:srgbClr val="000000"/>
                        </a:solidFill>
                        <a:latin typeface="+mn-lt"/>
                      </a:endParaRPr>
                    </a:p>
                  </a:txBody>
                  <a:tcPr marL="9525" marR="9525" marT="9525" marB="0" anchor="ctr">
                    <a:solidFill>
                      <a:schemeClr val="accent2">
                        <a:lumMod val="20000"/>
                        <a:lumOff val="80000"/>
                      </a:schemeClr>
                    </a:solidFill>
                  </a:tcPr>
                </a:tc>
                <a:tc>
                  <a:txBody>
                    <a:bodyPr/>
                    <a:lstStyle/>
                    <a:p>
                      <a:pPr algn="ctr" fontAlgn="b"/>
                      <a:r>
                        <a:rPr lang="en-US" sz="2400" u="none" strike="noStrike" dirty="0" smtClean="0"/>
                        <a:t>28 ** </a:t>
                      </a:r>
                    </a:p>
                    <a:p>
                      <a:pPr algn="ctr" fontAlgn="b"/>
                      <a:r>
                        <a:rPr lang="en-US" sz="2400" i="1" u="none" strike="noStrike" dirty="0" smtClean="0"/>
                        <a:t>3%</a:t>
                      </a:r>
                      <a:endParaRPr lang="en-US" sz="2400" b="0" i="1" u="none" strike="noStrike" dirty="0">
                        <a:solidFill>
                          <a:srgbClr val="000000"/>
                        </a:solidFill>
                        <a:latin typeface="+mn-lt"/>
                      </a:endParaRPr>
                    </a:p>
                  </a:txBody>
                  <a:tcPr marL="9525" marR="9525" marT="9525" marB="0" anchor="ctr">
                    <a:solidFill>
                      <a:schemeClr val="accent2">
                        <a:lumMod val="20000"/>
                        <a:lumOff val="80000"/>
                      </a:schemeClr>
                    </a:solidFill>
                  </a:tcPr>
                </a:tc>
                <a:tc>
                  <a:txBody>
                    <a:bodyPr/>
                    <a:lstStyle/>
                    <a:p>
                      <a:pPr algn="ctr" fontAlgn="b"/>
                      <a:endParaRPr lang="en-US" sz="2400" b="0" i="0" u="none" strike="noStrike" dirty="0">
                        <a:solidFill>
                          <a:srgbClr val="000000"/>
                        </a:solidFill>
                        <a:latin typeface="+mn-lt"/>
                      </a:endParaRPr>
                    </a:p>
                  </a:txBody>
                  <a:tcPr marL="9525" marR="9525" marT="9525" marB="0" anchor="ctr"/>
                </a:tc>
                <a:tc>
                  <a:txBody>
                    <a:bodyPr/>
                    <a:lstStyle/>
                    <a:p>
                      <a:pPr algn="ctr" fontAlgn="b"/>
                      <a:r>
                        <a:rPr lang="en-US" sz="2400" u="none" strike="noStrike" dirty="0"/>
                        <a:t>23 </a:t>
                      </a:r>
                      <a:endParaRPr lang="en-US" sz="2400" u="none" strike="noStrike" dirty="0" smtClean="0"/>
                    </a:p>
                    <a:p>
                      <a:pPr algn="ctr" fontAlgn="b"/>
                      <a:r>
                        <a:rPr lang="en-US" sz="2400" i="1" u="none" strike="noStrike" dirty="0" smtClean="0"/>
                        <a:t>17%</a:t>
                      </a:r>
                      <a:endParaRPr lang="en-US" sz="2400" b="0" i="1" u="none" strike="noStrike" dirty="0">
                        <a:solidFill>
                          <a:srgbClr val="000000"/>
                        </a:solidFill>
                        <a:latin typeface="+mn-lt"/>
                      </a:endParaRPr>
                    </a:p>
                  </a:txBody>
                  <a:tcPr marL="9525" marR="9525" marT="9525" marB="0" anchor="ctr"/>
                </a:tc>
                <a:tc>
                  <a:txBody>
                    <a:bodyPr/>
                    <a:lstStyle/>
                    <a:p>
                      <a:pPr algn="ctr" fontAlgn="b"/>
                      <a:r>
                        <a:rPr lang="en-US" sz="2400" u="none" strike="noStrike" dirty="0"/>
                        <a:t>16 </a:t>
                      </a:r>
                      <a:endParaRPr lang="en-US" sz="2400" u="none" strike="noStrike" dirty="0" smtClean="0"/>
                    </a:p>
                    <a:p>
                      <a:pPr algn="ctr" fontAlgn="b"/>
                      <a:r>
                        <a:rPr lang="en-US" sz="2400" i="1" u="none" strike="noStrike" dirty="0" smtClean="0"/>
                        <a:t>21%</a:t>
                      </a:r>
                      <a:endParaRPr lang="en-US" sz="2400" b="0" i="1" u="none" strike="noStrike" dirty="0">
                        <a:solidFill>
                          <a:srgbClr val="000000"/>
                        </a:solidFill>
                        <a:latin typeface="+mn-lt"/>
                      </a:endParaRPr>
                    </a:p>
                  </a:txBody>
                  <a:tcPr marL="9525" marR="9525" marT="9525" marB="0" anchor="ctr"/>
                </a:tc>
                <a:tc>
                  <a:txBody>
                    <a:bodyPr/>
                    <a:lstStyle/>
                    <a:p>
                      <a:pPr algn="ctr" fontAlgn="b"/>
                      <a:r>
                        <a:rPr lang="en-US" sz="2400" u="none" strike="noStrike" dirty="0" smtClean="0"/>
                        <a:t>39 ** </a:t>
                      </a:r>
                    </a:p>
                    <a:p>
                      <a:pPr algn="ctr" fontAlgn="b"/>
                      <a:r>
                        <a:rPr lang="en-US" sz="2400" i="1" u="none" strike="noStrike" dirty="0" smtClean="0"/>
                        <a:t>18%</a:t>
                      </a:r>
                      <a:endParaRPr lang="en-US" sz="2400" b="0" i="1" u="none" strike="noStrike" dirty="0">
                        <a:solidFill>
                          <a:srgbClr val="000000"/>
                        </a:solidFill>
                        <a:latin typeface="+mn-lt"/>
                      </a:endParaRPr>
                    </a:p>
                  </a:txBody>
                  <a:tcPr marL="9525" marR="9525" marT="9525" marB="0" anchor="ctr"/>
                </a:tc>
              </a:tr>
              <a:tr h="896209">
                <a:tc>
                  <a:txBody>
                    <a:bodyPr/>
                    <a:lstStyle/>
                    <a:p>
                      <a:pPr algn="l" fontAlgn="b"/>
                      <a:r>
                        <a:rPr lang="en-US" sz="2400" u="none" strike="noStrike" dirty="0"/>
                        <a:t>No transaction</a:t>
                      </a:r>
                      <a:endParaRPr lang="en-US" sz="2400" b="0" i="0" u="none" strike="noStrike" dirty="0">
                        <a:solidFill>
                          <a:srgbClr val="000000"/>
                        </a:solidFill>
                        <a:latin typeface="+mn-lt"/>
                      </a:endParaRPr>
                    </a:p>
                  </a:txBody>
                  <a:tcPr marL="9525" marR="9525" marT="9525" marB="0" anchor="ctr"/>
                </a:tc>
                <a:tc>
                  <a:txBody>
                    <a:bodyPr/>
                    <a:lstStyle/>
                    <a:p>
                      <a:pPr algn="ctr" fontAlgn="b"/>
                      <a:r>
                        <a:rPr lang="en-US" sz="2400" u="none" strike="noStrike" dirty="0"/>
                        <a:t>37 </a:t>
                      </a:r>
                      <a:endParaRPr lang="en-US" sz="2400" u="none" strike="noStrike" dirty="0" smtClean="0"/>
                    </a:p>
                    <a:p>
                      <a:pPr algn="ctr" fontAlgn="b"/>
                      <a:r>
                        <a:rPr lang="en-US" sz="2400" i="1" u="none" strike="noStrike" dirty="0" smtClean="0"/>
                        <a:t>5%</a:t>
                      </a:r>
                      <a:endParaRPr lang="en-US" sz="2400" b="0" i="1" u="none" strike="noStrike" dirty="0">
                        <a:solidFill>
                          <a:srgbClr val="000000"/>
                        </a:solidFill>
                        <a:latin typeface="+mn-lt"/>
                      </a:endParaRPr>
                    </a:p>
                  </a:txBody>
                  <a:tcPr marL="9525" marR="9525" marT="9525" marB="0" anchor="ctr">
                    <a:solidFill>
                      <a:schemeClr val="accent2">
                        <a:lumMod val="20000"/>
                        <a:lumOff val="80000"/>
                      </a:schemeClr>
                    </a:solidFill>
                  </a:tcPr>
                </a:tc>
                <a:tc>
                  <a:txBody>
                    <a:bodyPr/>
                    <a:lstStyle/>
                    <a:p>
                      <a:pPr algn="ctr" fontAlgn="b"/>
                      <a:r>
                        <a:rPr lang="en-US" sz="2400" u="none" strike="noStrike" dirty="0"/>
                        <a:t>40 </a:t>
                      </a:r>
                      <a:endParaRPr lang="en-US" sz="2400" u="none" strike="noStrike" dirty="0" smtClean="0"/>
                    </a:p>
                    <a:p>
                      <a:pPr algn="ctr" fontAlgn="b"/>
                      <a:r>
                        <a:rPr lang="en-US" sz="2400" i="1" u="none" strike="noStrike" dirty="0" smtClean="0"/>
                        <a:t>15%</a:t>
                      </a:r>
                      <a:endParaRPr lang="en-US" sz="2400" b="0" i="1" u="none" strike="noStrike" dirty="0">
                        <a:solidFill>
                          <a:srgbClr val="000000"/>
                        </a:solidFill>
                        <a:latin typeface="+mn-lt"/>
                      </a:endParaRPr>
                    </a:p>
                  </a:txBody>
                  <a:tcPr marL="9525" marR="9525" marT="9525" marB="0" anchor="ctr">
                    <a:solidFill>
                      <a:schemeClr val="accent2">
                        <a:lumMod val="20000"/>
                        <a:lumOff val="80000"/>
                      </a:schemeClr>
                    </a:solidFill>
                  </a:tcPr>
                </a:tc>
                <a:tc>
                  <a:txBody>
                    <a:bodyPr/>
                    <a:lstStyle/>
                    <a:p>
                      <a:pPr algn="ctr" fontAlgn="b"/>
                      <a:r>
                        <a:rPr lang="en-US" sz="2400" u="none" strike="noStrike" dirty="0" smtClean="0"/>
                        <a:t>77 *** </a:t>
                      </a:r>
                    </a:p>
                    <a:p>
                      <a:pPr algn="ctr" fontAlgn="b"/>
                      <a:r>
                        <a:rPr lang="en-US" sz="2400" i="1" u="none" strike="noStrike" dirty="0" smtClean="0"/>
                        <a:t>8%</a:t>
                      </a:r>
                      <a:endParaRPr lang="en-US" sz="2400" b="0" i="1" u="none" strike="noStrike" dirty="0">
                        <a:solidFill>
                          <a:srgbClr val="000000"/>
                        </a:solidFill>
                        <a:latin typeface="+mn-lt"/>
                      </a:endParaRPr>
                    </a:p>
                  </a:txBody>
                  <a:tcPr marL="9525" marR="9525" marT="9525" marB="0" anchor="ctr">
                    <a:solidFill>
                      <a:schemeClr val="accent2">
                        <a:lumMod val="20000"/>
                        <a:lumOff val="80000"/>
                      </a:schemeClr>
                    </a:solidFill>
                  </a:tcPr>
                </a:tc>
                <a:tc>
                  <a:txBody>
                    <a:bodyPr/>
                    <a:lstStyle/>
                    <a:p>
                      <a:pPr algn="ctr" fontAlgn="b"/>
                      <a:endParaRPr lang="en-US" sz="2400" b="0" i="0" u="none" strike="noStrike" dirty="0">
                        <a:solidFill>
                          <a:srgbClr val="000000"/>
                        </a:solidFill>
                        <a:latin typeface="+mn-lt"/>
                      </a:endParaRPr>
                    </a:p>
                  </a:txBody>
                  <a:tcPr marL="9525" marR="9525" marT="9525" marB="0" anchor="ctr"/>
                </a:tc>
                <a:tc>
                  <a:txBody>
                    <a:bodyPr/>
                    <a:lstStyle/>
                    <a:p>
                      <a:pPr algn="ctr" fontAlgn="b"/>
                      <a:r>
                        <a:rPr lang="en-US" sz="2400" u="none" strike="noStrike" dirty="0"/>
                        <a:t>14 </a:t>
                      </a:r>
                      <a:endParaRPr lang="en-US" sz="2400" u="none" strike="noStrike" dirty="0" smtClean="0"/>
                    </a:p>
                    <a:p>
                      <a:pPr algn="ctr" fontAlgn="b"/>
                      <a:r>
                        <a:rPr lang="en-US" sz="2400" i="1" u="none" strike="noStrike" dirty="0" smtClean="0"/>
                        <a:t>10%</a:t>
                      </a:r>
                      <a:endParaRPr lang="en-US" sz="2400" b="0" i="1" u="none" strike="noStrike" dirty="0">
                        <a:solidFill>
                          <a:srgbClr val="000000"/>
                        </a:solidFill>
                        <a:latin typeface="+mn-lt"/>
                      </a:endParaRPr>
                    </a:p>
                  </a:txBody>
                  <a:tcPr marL="9525" marR="9525" marT="9525" marB="0" anchor="ctr"/>
                </a:tc>
                <a:tc>
                  <a:txBody>
                    <a:bodyPr/>
                    <a:lstStyle/>
                    <a:p>
                      <a:pPr algn="ctr" fontAlgn="b"/>
                      <a:r>
                        <a:rPr lang="en-US" sz="2400" u="none" strike="noStrike" dirty="0"/>
                        <a:t>15 </a:t>
                      </a:r>
                      <a:endParaRPr lang="en-US" sz="2400" u="none" strike="noStrike" dirty="0" smtClean="0"/>
                    </a:p>
                    <a:p>
                      <a:pPr algn="ctr" fontAlgn="b"/>
                      <a:r>
                        <a:rPr lang="en-US" sz="2400" i="1" u="none" strike="noStrike" dirty="0" smtClean="0"/>
                        <a:t>20%</a:t>
                      </a:r>
                      <a:endParaRPr lang="en-US" sz="2400" b="0" i="1" u="none" strike="noStrike" dirty="0">
                        <a:solidFill>
                          <a:srgbClr val="000000"/>
                        </a:solidFill>
                        <a:latin typeface="+mn-lt"/>
                      </a:endParaRPr>
                    </a:p>
                  </a:txBody>
                  <a:tcPr marL="9525" marR="9525" marT="9525" marB="0" anchor="ctr"/>
                </a:tc>
                <a:tc>
                  <a:txBody>
                    <a:bodyPr/>
                    <a:lstStyle/>
                    <a:p>
                      <a:pPr algn="ctr" fontAlgn="b"/>
                      <a:r>
                        <a:rPr lang="en-US" sz="2400" u="none" strike="noStrike" dirty="0" smtClean="0"/>
                        <a:t>29 *** </a:t>
                      </a:r>
                    </a:p>
                    <a:p>
                      <a:pPr algn="ctr" fontAlgn="b"/>
                      <a:r>
                        <a:rPr lang="en-US" sz="2400" i="1" u="none" strike="noStrike" dirty="0" smtClean="0"/>
                        <a:t>14%</a:t>
                      </a:r>
                      <a:endParaRPr lang="en-US" sz="2400" b="0" i="1" u="none" strike="noStrike" dirty="0">
                        <a:solidFill>
                          <a:srgbClr val="000000"/>
                        </a:solidFill>
                        <a:latin typeface="+mn-lt"/>
                      </a:endParaRPr>
                    </a:p>
                  </a:txBody>
                  <a:tcPr marL="9525" marR="9525" marT="9525" marB="0" anchor="ctr"/>
                </a:tc>
              </a:tr>
              <a:tr h="598421">
                <a:tc>
                  <a:txBody>
                    <a:bodyPr/>
                    <a:lstStyle/>
                    <a:p>
                      <a:pPr algn="l" fontAlgn="b"/>
                      <a:r>
                        <a:rPr lang="en-GB" sz="2400" b="0" i="0" u="none" strike="noStrike" dirty="0" smtClean="0">
                          <a:solidFill>
                            <a:srgbClr val="000000"/>
                          </a:solidFill>
                          <a:latin typeface="+mn-lt"/>
                        </a:rPr>
                        <a:t>Total</a:t>
                      </a:r>
                      <a:endParaRPr lang="en-US" sz="2400" b="0" i="0" u="none" strike="noStrike" dirty="0">
                        <a:solidFill>
                          <a:srgbClr val="000000"/>
                        </a:solidFill>
                        <a:latin typeface="+mn-lt"/>
                      </a:endParaRPr>
                    </a:p>
                  </a:txBody>
                  <a:tcPr marL="9525" marR="9525" marT="9525" marB="0" anchor="ctr"/>
                </a:tc>
                <a:tc>
                  <a:txBody>
                    <a:bodyPr/>
                    <a:lstStyle/>
                    <a:p>
                      <a:pPr algn="ctr" fontAlgn="b"/>
                      <a:r>
                        <a:rPr lang="en-US" sz="2400" u="none" strike="noStrike" dirty="0"/>
                        <a:t>728</a:t>
                      </a:r>
                      <a:endParaRPr lang="en-US" sz="2400" b="0" i="0" u="none" strike="noStrike" dirty="0">
                        <a:solidFill>
                          <a:srgbClr val="000000"/>
                        </a:solidFill>
                        <a:latin typeface="+mn-lt"/>
                      </a:endParaRPr>
                    </a:p>
                  </a:txBody>
                  <a:tcPr marL="9525" marR="9525" marT="9525" marB="0" anchor="ctr">
                    <a:solidFill>
                      <a:schemeClr val="accent2">
                        <a:lumMod val="20000"/>
                        <a:lumOff val="80000"/>
                      </a:schemeClr>
                    </a:solidFill>
                  </a:tcPr>
                </a:tc>
                <a:tc>
                  <a:txBody>
                    <a:bodyPr/>
                    <a:lstStyle/>
                    <a:p>
                      <a:pPr algn="ctr" fontAlgn="b"/>
                      <a:r>
                        <a:rPr lang="en-US" sz="2400" u="none" strike="noStrike"/>
                        <a:t>270</a:t>
                      </a:r>
                      <a:endParaRPr lang="en-US" sz="2400" b="0" i="0" u="none" strike="noStrike">
                        <a:solidFill>
                          <a:srgbClr val="000000"/>
                        </a:solidFill>
                        <a:latin typeface="+mn-lt"/>
                      </a:endParaRPr>
                    </a:p>
                  </a:txBody>
                  <a:tcPr marL="9525" marR="9525" marT="9525" marB="0" anchor="ctr">
                    <a:solidFill>
                      <a:schemeClr val="accent2">
                        <a:lumMod val="20000"/>
                        <a:lumOff val="80000"/>
                      </a:schemeClr>
                    </a:solidFill>
                  </a:tcPr>
                </a:tc>
                <a:tc>
                  <a:txBody>
                    <a:bodyPr/>
                    <a:lstStyle/>
                    <a:p>
                      <a:pPr algn="ctr" fontAlgn="b"/>
                      <a:r>
                        <a:rPr lang="en-US" sz="2400" u="none" strike="noStrike" dirty="0"/>
                        <a:t>998</a:t>
                      </a:r>
                      <a:endParaRPr lang="en-US" sz="2400" b="0" i="0" u="none" strike="noStrike" dirty="0">
                        <a:solidFill>
                          <a:srgbClr val="000000"/>
                        </a:solidFill>
                        <a:latin typeface="+mn-lt"/>
                      </a:endParaRPr>
                    </a:p>
                  </a:txBody>
                  <a:tcPr marL="9525" marR="9525" marT="9525" marB="0" anchor="ctr">
                    <a:solidFill>
                      <a:schemeClr val="accent2">
                        <a:lumMod val="20000"/>
                        <a:lumOff val="80000"/>
                      </a:schemeClr>
                    </a:solidFill>
                  </a:tcPr>
                </a:tc>
                <a:tc>
                  <a:txBody>
                    <a:bodyPr/>
                    <a:lstStyle/>
                    <a:p>
                      <a:pPr algn="ctr" fontAlgn="b"/>
                      <a:endParaRPr lang="en-US" sz="2400" b="0" i="0" u="none" strike="noStrike" dirty="0">
                        <a:solidFill>
                          <a:srgbClr val="000000"/>
                        </a:solidFill>
                        <a:latin typeface="+mn-lt"/>
                      </a:endParaRPr>
                    </a:p>
                  </a:txBody>
                  <a:tcPr marL="9525" marR="9525" marT="9525" marB="0" anchor="ctr"/>
                </a:tc>
                <a:tc>
                  <a:txBody>
                    <a:bodyPr/>
                    <a:lstStyle/>
                    <a:p>
                      <a:pPr algn="ctr" fontAlgn="b"/>
                      <a:r>
                        <a:rPr lang="en-US" sz="2400" u="none" strike="noStrike" dirty="0"/>
                        <a:t>138</a:t>
                      </a:r>
                      <a:endParaRPr lang="en-US" sz="2400" b="0" i="0" u="none" strike="noStrike" dirty="0">
                        <a:solidFill>
                          <a:srgbClr val="000000"/>
                        </a:solidFill>
                        <a:latin typeface="+mn-lt"/>
                      </a:endParaRPr>
                    </a:p>
                  </a:txBody>
                  <a:tcPr marL="9525" marR="9525" marT="9525" marB="0" anchor="ctr"/>
                </a:tc>
                <a:tc>
                  <a:txBody>
                    <a:bodyPr/>
                    <a:lstStyle/>
                    <a:p>
                      <a:pPr algn="ctr" fontAlgn="b"/>
                      <a:r>
                        <a:rPr lang="en-US" sz="2400" u="none" strike="noStrike" dirty="0"/>
                        <a:t>76</a:t>
                      </a:r>
                      <a:endParaRPr lang="en-US" sz="2400" b="0" i="0" u="none" strike="noStrike" dirty="0">
                        <a:solidFill>
                          <a:srgbClr val="000000"/>
                        </a:solidFill>
                        <a:latin typeface="+mn-lt"/>
                      </a:endParaRPr>
                    </a:p>
                  </a:txBody>
                  <a:tcPr marL="9525" marR="9525" marT="9525" marB="0" anchor="ctr"/>
                </a:tc>
                <a:tc>
                  <a:txBody>
                    <a:bodyPr/>
                    <a:lstStyle/>
                    <a:p>
                      <a:pPr algn="ctr" fontAlgn="b"/>
                      <a:r>
                        <a:rPr lang="en-US" sz="2400" u="none" strike="noStrike" dirty="0"/>
                        <a:t>214</a:t>
                      </a:r>
                      <a:endParaRPr lang="en-US" sz="2400" b="0" i="0" u="none" strike="noStrike" dirty="0">
                        <a:solidFill>
                          <a:srgbClr val="000000"/>
                        </a:solidFill>
                        <a:latin typeface="+mn-lt"/>
                      </a:endParaRPr>
                    </a:p>
                  </a:txBody>
                  <a:tcPr marL="9525" marR="9525" marT="9525" marB="0" anchor="ctr"/>
                </a:tc>
              </a:tr>
            </a:tbl>
          </a:graphicData>
        </a:graphic>
      </p:graphicFrame>
      <p:sp>
        <p:nvSpPr>
          <p:cNvPr id="1137" name="TextBox 48"/>
          <p:cNvSpPr txBox="1">
            <a:spLocks noChangeArrowheads="1"/>
          </p:cNvSpPr>
          <p:nvPr/>
        </p:nvSpPr>
        <p:spPr bwMode="auto">
          <a:xfrm>
            <a:off x="23334663" y="24871363"/>
            <a:ext cx="10820400" cy="9725025"/>
          </a:xfrm>
          <a:prstGeom prst="rect">
            <a:avLst/>
          </a:prstGeom>
          <a:noFill/>
          <a:ln w="9525">
            <a:noFill/>
            <a:miter lim="800000"/>
            <a:headEnd/>
            <a:tailEnd/>
          </a:ln>
        </p:spPr>
        <p:txBody>
          <a:bodyPr>
            <a:spAutoFit/>
          </a:bodyPr>
          <a:lstStyle/>
          <a:p>
            <a:pPr>
              <a:lnSpc>
                <a:spcPct val="200000"/>
              </a:lnSpc>
            </a:pPr>
            <a:r>
              <a:rPr lang="en-GB" sz="2800" b="1" i="1">
                <a:solidFill>
                  <a:srgbClr val="002060"/>
                </a:solidFill>
                <a:cs typeface="ＭＳ Ｐゴシック"/>
              </a:rPr>
              <a:t>Sexual behaviours</a:t>
            </a:r>
          </a:p>
          <a:p>
            <a:pPr algn="just">
              <a:lnSpc>
                <a:spcPct val="150000"/>
              </a:lnSpc>
              <a:spcAft>
                <a:spcPts val="1800"/>
              </a:spcAft>
              <a:buFont typeface="Arial" charset="0"/>
              <a:buChar char="•"/>
            </a:pPr>
            <a:r>
              <a:rPr lang="en-GB" sz="2500">
                <a:cs typeface="ＭＳ Ｐゴシック"/>
              </a:rPr>
              <a:t>MSM-SW with exclusively male partners were more likely to report receptive anal intercourse (RAI) than non-exclusive MSM-SW, although a similar proportion reported both IAI  (insertive anal intercourse) &amp; RAI in the same encounter. Condom use for anal sex with men was similar for exclusive and non-exclusive MSM-SW (table 3).</a:t>
            </a:r>
          </a:p>
          <a:p>
            <a:pPr algn="just">
              <a:lnSpc>
                <a:spcPct val="150000"/>
              </a:lnSpc>
              <a:spcAft>
                <a:spcPts val="1800"/>
              </a:spcAft>
              <a:buFont typeface="Arial" charset="0"/>
              <a:buChar char="•"/>
            </a:pPr>
            <a:r>
              <a:rPr lang="en-GB" sz="2500">
                <a:cs typeface="ＭＳ Ｐゴシック"/>
              </a:rPr>
              <a:t>Exclusive MSM-SW were more likely to vary AI role between partners (76%) and had receptive anal sex with more partners than non-exclusive MSM-SW (figure 2).</a:t>
            </a:r>
          </a:p>
          <a:p>
            <a:pPr algn="just">
              <a:lnSpc>
                <a:spcPct val="150000"/>
              </a:lnSpc>
              <a:spcAft>
                <a:spcPts val="1800"/>
              </a:spcAft>
              <a:buFont typeface="Arial" charset="0"/>
              <a:buChar char="•"/>
            </a:pPr>
            <a:r>
              <a:rPr lang="en-GB" sz="2500">
                <a:cs typeface="ＭＳ Ｐゴシック"/>
              </a:rPr>
              <a:t>50% of MSM-SW with female partners only reported IAI with men.  Unprotected sex was more likely with female partners than male.</a:t>
            </a:r>
          </a:p>
          <a:p>
            <a:pPr>
              <a:lnSpc>
                <a:spcPct val="200000"/>
              </a:lnSpc>
            </a:pPr>
            <a:endParaRPr lang="en-GB" sz="2500" b="1" i="1">
              <a:solidFill>
                <a:srgbClr val="002060"/>
              </a:solidFill>
              <a:cs typeface="ＭＳ Ｐゴシック"/>
            </a:endParaRPr>
          </a:p>
          <a:p>
            <a:pPr>
              <a:lnSpc>
                <a:spcPct val="200000"/>
              </a:lnSpc>
            </a:pPr>
            <a:endParaRPr lang="en-GB" sz="2500" b="1" i="1">
              <a:solidFill>
                <a:srgbClr val="002060"/>
              </a:solidFill>
              <a:cs typeface="ＭＳ Ｐゴシック"/>
            </a:endParaRPr>
          </a:p>
          <a:p>
            <a:pPr>
              <a:lnSpc>
                <a:spcPct val="200000"/>
              </a:lnSpc>
            </a:pPr>
            <a:endParaRPr lang="en-GB" sz="2500" b="1" i="1">
              <a:solidFill>
                <a:srgbClr val="002060"/>
              </a:solidFill>
              <a:cs typeface="ＭＳ Ｐゴシック"/>
            </a:endParaRPr>
          </a:p>
        </p:txBody>
      </p:sp>
      <p:sp>
        <p:nvSpPr>
          <p:cNvPr id="1138" name="Text Box 19"/>
          <p:cNvSpPr txBox="1">
            <a:spLocks noChangeArrowheads="1"/>
          </p:cNvSpPr>
          <p:nvPr/>
        </p:nvSpPr>
        <p:spPr bwMode="auto">
          <a:xfrm>
            <a:off x="15562263" y="4300538"/>
            <a:ext cx="6454775" cy="682625"/>
          </a:xfrm>
          <a:prstGeom prst="rect">
            <a:avLst/>
          </a:prstGeom>
          <a:noFill/>
          <a:ln w="9525">
            <a:noFill/>
            <a:miter lim="800000"/>
            <a:headEnd/>
            <a:tailEnd/>
          </a:ln>
        </p:spPr>
        <p:txBody>
          <a:bodyPr lIns="81526" tIns="40762" rIns="81526" bIns="40762" anchor="ctr">
            <a:spAutoFit/>
          </a:bodyPr>
          <a:lstStyle/>
          <a:p>
            <a:pPr eaLnBrk="0" hangingPunct="0">
              <a:spcBef>
                <a:spcPct val="50000"/>
              </a:spcBef>
            </a:pPr>
            <a:r>
              <a:rPr lang="en-GB" sz="3900" b="1">
                <a:solidFill>
                  <a:srgbClr val="002060"/>
                </a:solidFill>
                <a:latin typeface="Calibri" pitchFamily="34" charset="0"/>
                <a:cs typeface="ＭＳ Ｐゴシック"/>
              </a:rPr>
              <a:t>METHODS</a:t>
            </a:r>
            <a:endParaRPr lang="en-US" sz="3900" b="1">
              <a:solidFill>
                <a:srgbClr val="002060"/>
              </a:solidFill>
              <a:latin typeface="Calibri" pitchFamily="34" charset="0"/>
              <a:cs typeface="ＭＳ Ｐゴシック"/>
            </a:endParaRPr>
          </a:p>
        </p:txBody>
      </p:sp>
      <p:sp>
        <p:nvSpPr>
          <p:cNvPr id="1139" name="Text Box 19"/>
          <p:cNvSpPr txBox="1">
            <a:spLocks noChangeArrowheads="1"/>
          </p:cNvSpPr>
          <p:nvPr/>
        </p:nvSpPr>
        <p:spPr bwMode="auto">
          <a:xfrm>
            <a:off x="27470100" y="4300538"/>
            <a:ext cx="6456363" cy="682625"/>
          </a:xfrm>
          <a:prstGeom prst="rect">
            <a:avLst/>
          </a:prstGeom>
          <a:noFill/>
          <a:ln w="9525">
            <a:noFill/>
            <a:miter lim="800000"/>
            <a:headEnd/>
            <a:tailEnd/>
          </a:ln>
        </p:spPr>
        <p:txBody>
          <a:bodyPr lIns="81526" tIns="40762" rIns="81526" bIns="40762" anchor="ctr">
            <a:spAutoFit/>
          </a:bodyPr>
          <a:lstStyle/>
          <a:p>
            <a:pPr eaLnBrk="0" hangingPunct="0">
              <a:spcBef>
                <a:spcPct val="50000"/>
              </a:spcBef>
            </a:pPr>
            <a:r>
              <a:rPr lang="en-GB" sz="3900" b="1">
                <a:solidFill>
                  <a:srgbClr val="002060"/>
                </a:solidFill>
                <a:latin typeface="Calibri" pitchFamily="34" charset="0"/>
                <a:cs typeface="ＭＳ Ｐゴシック"/>
              </a:rPr>
              <a:t>RESULTS</a:t>
            </a:r>
            <a:endParaRPr lang="en-US" sz="3900" b="1">
              <a:solidFill>
                <a:srgbClr val="002060"/>
              </a:solidFill>
              <a:latin typeface="Calibri" pitchFamily="34" charset="0"/>
              <a:cs typeface="ＭＳ Ｐゴシック"/>
            </a:endParaRPr>
          </a:p>
        </p:txBody>
      </p:sp>
      <p:sp>
        <p:nvSpPr>
          <p:cNvPr id="1140" name="Text Box 19"/>
          <p:cNvSpPr txBox="1">
            <a:spLocks noChangeArrowheads="1"/>
          </p:cNvSpPr>
          <p:nvPr/>
        </p:nvSpPr>
        <p:spPr bwMode="auto">
          <a:xfrm>
            <a:off x="38650863" y="25709563"/>
            <a:ext cx="6454775" cy="681037"/>
          </a:xfrm>
          <a:prstGeom prst="rect">
            <a:avLst/>
          </a:prstGeom>
          <a:noFill/>
          <a:ln w="9525">
            <a:noFill/>
            <a:miter lim="800000"/>
            <a:headEnd/>
            <a:tailEnd/>
          </a:ln>
        </p:spPr>
        <p:txBody>
          <a:bodyPr lIns="81526" tIns="40762" rIns="81526" bIns="40762" anchor="ctr">
            <a:spAutoFit/>
          </a:bodyPr>
          <a:lstStyle/>
          <a:p>
            <a:pPr eaLnBrk="0" hangingPunct="0">
              <a:spcBef>
                <a:spcPct val="50000"/>
              </a:spcBef>
            </a:pPr>
            <a:r>
              <a:rPr lang="en-GB" sz="3900" b="1">
                <a:solidFill>
                  <a:srgbClr val="002060"/>
                </a:solidFill>
                <a:latin typeface="Calibri" pitchFamily="34" charset="0"/>
                <a:cs typeface="ＭＳ Ｐゴシック"/>
              </a:rPr>
              <a:t>SUMMARY</a:t>
            </a:r>
            <a:endParaRPr lang="en-US" sz="3900" b="1">
              <a:solidFill>
                <a:srgbClr val="002060"/>
              </a:solidFill>
              <a:latin typeface="Calibri" pitchFamily="34" charset="0"/>
              <a:cs typeface="ＭＳ Ｐゴシック"/>
            </a:endParaRPr>
          </a:p>
        </p:txBody>
      </p:sp>
      <p:sp>
        <p:nvSpPr>
          <p:cNvPr id="1141" name="TextBox 67"/>
          <p:cNvSpPr txBox="1">
            <a:spLocks noChangeArrowheads="1"/>
          </p:cNvSpPr>
          <p:nvPr/>
        </p:nvSpPr>
        <p:spPr bwMode="auto">
          <a:xfrm>
            <a:off x="34612263" y="17094200"/>
            <a:ext cx="9312275" cy="461963"/>
          </a:xfrm>
          <a:prstGeom prst="rect">
            <a:avLst/>
          </a:prstGeom>
          <a:noFill/>
          <a:ln w="9525">
            <a:noFill/>
            <a:miter lim="800000"/>
            <a:headEnd/>
            <a:tailEnd/>
          </a:ln>
        </p:spPr>
        <p:txBody>
          <a:bodyPr wrap="none">
            <a:spAutoFit/>
          </a:bodyPr>
          <a:lstStyle/>
          <a:p>
            <a:r>
              <a:rPr lang="en-GB" sz="2400" b="1">
                <a:cs typeface="ＭＳ Ｐゴシック"/>
              </a:rPr>
              <a:t>Figure 2. Insertive and receptive anal sex with partners (diary) </a:t>
            </a:r>
            <a:endParaRPr lang="en-US" sz="2400" b="1">
              <a:cs typeface="ＭＳ Ｐゴシック"/>
            </a:endParaRPr>
          </a:p>
        </p:txBody>
      </p:sp>
      <p:sp>
        <p:nvSpPr>
          <p:cNvPr id="1142" name="TextBox 68"/>
          <p:cNvSpPr txBox="1">
            <a:spLocks noChangeArrowheads="1"/>
          </p:cNvSpPr>
          <p:nvPr/>
        </p:nvSpPr>
        <p:spPr bwMode="auto">
          <a:xfrm>
            <a:off x="23267988" y="19075400"/>
            <a:ext cx="10963275" cy="461963"/>
          </a:xfrm>
          <a:prstGeom prst="rect">
            <a:avLst/>
          </a:prstGeom>
          <a:noFill/>
          <a:ln w="9525">
            <a:noFill/>
            <a:miter lim="800000"/>
            <a:headEnd/>
            <a:tailEnd/>
          </a:ln>
        </p:spPr>
        <p:txBody>
          <a:bodyPr wrap="none">
            <a:spAutoFit/>
          </a:bodyPr>
          <a:lstStyle/>
          <a:p>
            <a:r>
              <a:rPr lang="en-GB" sz="2400" b="1">
                <a:cs typeface="ＭＳ Ｐゴシック"/>
              </a:rPr>
              <a:t>Table 2. Transactional encounters, by gender and relationship type (diary)</a:t>
            </a:r>
            <a:endParaRPr lang="en-US" sz="2400" b="1">
              <a:cs typeface="ＭＳ Ｐゴシック"/>
            </a:endParaRPr>
          </a:p>
        </p:txBody>
      </p:sp>
      <p:sp>
        <p:nvSpPr>
          <p:cNvPr id="1143" name="TextBox 69"/>
          <p:cNvSpPr txBox="1">
            <a:spLocks noChangeArrowheads="1"/>
          </p:cNvSpPr>
          <p:nvPr/>
        </p:nvSpPr>
        <p:spPr bwMode="auto">
          <a:xfrm>
            <a:off x="23137813" y="9631363"/>
            <a:ext cx="9274175" cy="460375"/>
          </a:xfrm>
          <a:prstGeom prst="rect">
            <a:avLst/>
          </a:prstGeom>
          <a:noFill/>
          <a:ln w="9525">
            <a:noFill/>
            <a:miter lim="800000"/>
            <a:headEnd/>
            <a:tailEnd/>
          </a:ln>
        </p:spPr>
        <p:txBody>
          <a:bodyPr wrap="none">
            <a:spAutoFit/>
          </a:bodyPr>
          <a:lstStyle/>
          <a:p>
            <a:r>
              <a:rPr lang="en-GB" sz="2400" b="1">
                <a:cs typeface="ＭＳ Ｐゴシック"/>
              </a:rPr>
              <a:t>Table 1. Partners  and partner frequency by gender exclusivity</a:t>
            </a:r>
            <a:endParaRPr lang="en-US" sz="2400" b="1">
              <a:cs typeface="ＭＳ Ｐゴシック"/>
            </a:endParaRPr>
          </a:p>
        </p:txBody>
      </p:sp>
      <p:sp>
        <p:nvSpPr>
          <p:cNvPr id="1144" name="TextBox 70"/>
          <p:cNvSpPr txBox="1">
            <a:spLocks noChangeArrowheads="1"/>
          </p:cNvSpPr>
          <p:nvPr/>
        </p:nvSpPr>
        <p:spPr bwMode="auto">
          <a:xfrm>
            <a:off x="34383663" y="4749800"/>
            <a:ext cx="8413750" cy="461963"/>
          </a:xfrm>
          <a:prstGeom prst="rect">
            <a:avLst/>
          </a:prstGeom>
          <a:noFill/>
          <a:ln w="9525">
            <a:noFill/>
            <a:miter lim="800000"/>
            <a:headEnd/>
            <a:tailEnd/>
          </a:ln>
        </p:spPr>
        <p:txBody>
          <a:bodyPr wrap="none">
            <a:spAutoFit/>
          </a:bodyPr>
          <a:lstStyle/>
          <a:p>
            <a:r>
              <a:rPr lang="en-GB" sz="2400" b="1">
                <a:cs typeface="ＭＳ Ｐゴシック"/>
              </a:rPr>
              <a:t>Table 3. Sexual behaviours  with men and women (diary)</a:t>
            </a:r>
            <a:endParaRPr lang="en-US" sz="2400" b="1">
              <a:cs typeface="ＭＳ Ｐゴシック"/>
            </a:endParaRPr>
          </a:p>
        </p:txBody>
      </p:sp>
      <p:graphicFrame>
        <p:nvGraphicFramePr>
          <p:cNvPr id="72" name="Table 71"/>
          <p:cNvGraphicFramePr>
            <a:graphicFrameLocks noGrp="1"/>
          </p:cNvGraphicFramePr>
          <p:nvPr/>
        </p:nvGraphicFramePr>
        <p:xfrm>
          <a:off x="34459863" y="5224463"/>
          <a:ext cx="10439400" cy="10890250"/>
        </p:xfrm>
        <a:graphic>
          <a:graphicData uri="http://schemas.openxmlformats.org/drawingml/2006/table">
            <a:tbl>
              <a:tblPr/>
              <a:tblGrid>
                <a:gridCol w="1284889"/>
                <a:gridCol w="1628432"/>
                <a:gridCol w="404627"/>
                <a:gridCol w="1866719"/>
                <a:gridCol w="1753295"/>
                <a:gridCol w="280340"/>
                <a:gridCol w="1541868"/>
                <a:gridCol w="1679230"/>
              </a:tblGrid>
              <a:tr h="190500">
                <a:tc>
                  <a:txBody>
                    <a:bodyPr/>
                    <a:lstStyle/>
                    <a:p>
                      <a:pPr algn="l" fontAlgn="b"/>
                      <a:endParaRPr lang="en-US" sz="2400" b="0" i="0" u="none" strike="noStrike" dirty="0">
                        <a:solidFill>
                          <a:srgbClr val="000000"/>
                        </a:solidFill>
                        <a:latin typeface="+mj-lt"/>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endParaRPr lang="en-US"/>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ctr" fontAlgn="b"/>
                      <a:endParaRPr lang="en-US" sz="2400" b="1" i="0" u="none" strike="noStrike" dirty="0">
                        <a:solidFill>
                          <a:srgbClr val="000000"/>
                        </a:solidFill>
                        <a:latin typeface="+mj-lt"/>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gridSpan="2">
                  <a:txBody>
                    <a:bodyPr/>
                    <a:lstStyle/>
                    <a:p>
                      <a:pPr algn="ctr" fontAlgn="b"/>
                      <a:r>
                        <a:rPr lang="en-US" sz="2400" b="1" i="0" u="none" strike="noStrike" dirty="0" smtClean="0">
                          <a:solidFill>
                            <a:srgbClr val="000000"/>
                          </a:solidFill>
                          <a:latin typeface="+mj-lt"/>
                        </a:rPr>
                        <a:t>MSM-SW</a:t>
                      </a:r>
                      <a:r>
                        <a:rPr lang="en-US" sz="2400" b="1" i="0" u="none" strike="noStrike" baseline="0" dirty="0" smtClean="0">
                          <a:solidFill>
                            <a:srgbClr val="000000"/>
                          </a:solidFill>
                          <a:latin typeface="+mj-lt"/>
                        </a:rPr>
                        <a:t> with male partners</a:t>
                      </a:r>
                      <a:r>
                        <a:rPr lang="en-US" sz="2400" b="1" i="0" u="none" strike="noStrike" dirty="0" smtClean="0">
                          <a:solidFill>
                            <a:srgbClr val="000000"/>
                          </a:solidFill>
                          <a:latin typeface="+mj-lt"/>
                        </a:rPr>
                        <a:t> only</a:t>
                      </a:r>
                    </a:p>
                    <a:p>
                      <a:pPr algn="ctr" fontAlgn="b"/>
                      <a:endParaRPr lang="en-US" sz="2400" b="1" i="0" u="none" strike="noStrike" dirty="0">
                        <a:solidFill>
                          <a:srgbClr val="000000"/>
                        </a:solidFill>
                        <a:latin typeface="+mj-lt"/>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solidFill>
                      <a:schemeClr val="accent2">
                        <a:lumMod val="20000"/>
                        <a:lumOff val="80000"/>
                      </a:schemeClr>
                    </a:solidFill>
                  </a:tcPr>
                </a:tc>
                <a:tc hMerge="1">
                  <a:txBody>
                    <a:bodyPr/>
                    <a:lstStyle/>
                    <a:p>
                      <a:pPr algn="l" fontAlgn="b"/>
                      <a:endParaRPr lang="en-US" sz="2400" b="0" i="0" u="none" strike="noStrike" dirty="0">
                        <a:solidFill>
                          <a:srgbClr val="000000"/>
                        </a:solidFill>
                        <a:latin typeface="Calibri"/>
                      </a:endParaRPr>
                    </a:p>
                  </a:txBody>
                  <a:tcPr marL="9525" marR="9525" marT="9525" marB="0" anchor="ctr">
                    <a:lnL>
                      <a:noFill/>
                    </a:lnL>
                    <a:lnR>
                      <a:noFill/>
                    </a:lnR>
                    <a:lnT>
                      <a:noFill/>
                    </a:lnT>
                    <a:lnB>
                      <a:noFill/>
                    </a:lnB>
                  </a:tcPr>
                </a:tc>
                <a:tc>
                  <a:txBody>
                    <a:bodyPr/>
                    <a:lstStyle/>
                    <a:p>
                      <a:pPr algn="l" fontAlgn="b"/>
                      <a:endParaRPr lang="en-US" sz="2400" b="0" i="0" u="none" strike="noStrike">
                        <a:solidFill>
                          <a:srgbClr val="000000"/>
                        </a:solidFill>
                        <a:latin typeface="+mj-lt"/>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gridSpan="2">
                  <a:txBody>
                    <a:bodyPr/>
                    <a:lstStyle/>
                    <a:p>
                      <a:pPr algn="ctr" fontAlgn="b"/>
                      <a:r>
                        <a:rPr lang="en-US" sz="2400" b="1" i="0" u="none" strike="noStrike" dirty="0" smtClean="0">
                          <a:solidFill>
                            <a:srgbClr val="000000"/>
                          </a:solidFill>
                          <a:latin typeface="+mj-lt"/>
                        </a:rPr>
                        <a:t>MSM-SW with male and female partners</a:t>
                      </a:r>
                    </a:p>
                    <a:p>
                      <a:pPr algn="ctr" fontAlgn="b"/>
                      <a:endParaRPr lang="en-US" sz="2400" b="1" i="0" u="none" strike="noStrike" dirty="0">
                        <a:solidFill>
                          <a:srgbClr val="000000"/>
                        </a:solidFill>
                        <a:latin typeface="+mj-lt"/>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solidFill>
                      <a:schemeClr val="bg1"/>
                    </a:solidFill>
                  </a:tcPr>
                </a:tc>
                <a:tc hMerge="1">
                  <a:txBody>
                    <a:bodyPr/>
                    <a:lstStyle/>
                    <a:p>
                      <a:endParaRPr lang="en-US"/>
                    </a:p>
                  </a:txBody>
                  <a:tcPr/>
                </a:tc>
              </a:tr>
              <a:tr h="190500">
                <a:tc>
                  <a:txBody>
                    <a:bodyPr/>
                    <a:lstStyle/>
                    <a:p>
                      <a:pPr algn="l" fontAlgn="b"/>
                      <a:endParaRPr lang="en-US" sz="2400" b="1" i="0" u="none" strike="noStrike" dirty="0">
                        <a:solidFill>
                          <a:srgbClr val="000000"/>
                        </a:solidFill>
                        <a:latin typeface="+mj-lt"/>
                      </a:endParaRP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endParaRPr lang="en-US"/>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ctr" fontAlgn="b"/>
                      <a:endParaRPr lang="en-US" sz="2400" b="0" i="0" u="none" strike="noStrike" dirty="0">
                        <a:solidFill>
                          <a:srgbClr val="000000"/>
                        </a:solidFill>
                        <a:latin typeface="+mj-lt"/>
                      </a:endParaRPr>
                    </a:p>
                  </a:txBody>
                  <a:tcPr marL="9525" marR="9525" marT="9525"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2200" b="0" i="1" u="none" strike="noStrike" dirty="0" smtClean="0">
                          <a:solidFill>
                            <a:srgbClr val="000000"/>
                          </a:solidFill>
                          <a:latin typeface="+mj-lt"/>
                        </a:rPr>
                        <a:t>Encounters</a:t>
                      </a:r>
                      <a:r>
                        <a:rPr lang="en-US" sz="2200" b="0" i="0" u="none" strike="noStrike" dirty="0" smtClean="0">
                          <a:solidFill>
                            <a:srgbClr val="000000"/>
                          </a:solidFill>
                          <a:latin typeface="+mj-lt"/>
                        </a:rPr>
                        <a:t> </a:t>
                      </a:r>
                    </a:p>
                    <a:p>
                      <a:pPr algn="ctr" fontAlgn="b"/>
                      <a:r>
                        <a:rPr lang="en-US" sz="2200" b="0" i="0" u="none" strike="noStrike" dirty="0" smtClean="0">
                          <a:solidFill>
                            <a:srgbClr val="000000"/>
                          </a:solidFill>
                          <a:latin typeface="+mj-lt"/>
                        </a:rPr>
                        <a:t>n </a:t>
                      </a:r>
                    </a:p>
                    <a:p>
                      <a:pPr algn="ctr" fontAlgn="b"/>
                      <a:r>
                        <a:rPr lang="en-US" sz="2200" b="0" i="0" u="none" strike="noStrike" dirty="0" smtClean="0">
                          <a:solidFill>
                            <a:srgbClr val="000000"/>
                          </a:solidFill>
                          <a:latin typeface="+mj-lt"/>
                        </a:rPr>
                        <a:t>(</a:t>
                      </a:r>
                      <a:r>
                        <a:rPr lang="en-US" sz="2200" b="0" i="1" u="none" strike="noStrike" dirty="0" smtClean="0">
                          <a:solidFill>
                            <a:srgbClr val="000000"/>
                          </a:solidFill>
                          <a:latin typeface="+mj-lt"/>
                        </a:rPr>
                        <a:t>% total </a:t>
                      </a:r>
                      <a:r>
                        <a:rPr lang="en-US" sz="2200" b="0" i="0" u="none" strike="noStrike" dirty="0" smtClean="0">
                          <a:solidFill>
                            <a:srgbClr val="000000"/>
                          </a:solidFill>
                          <a:latin typeface="+mj-lt"/>
                        </a:rPr>
                        <a:t>)</a:t>
                      </a:r>
                      <a:endParaRPr lang="en-US" sz="2200" b="0" i="0" u="none" strike="noStrike" dirty="0">
                        <a:solidFill>
                          <a:srgbClr val="000000"/>
                        </a:solidFill>
                        <a:latin typeface="+mj-lt"/>
                      </a:endParaRP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2200" b="0" i="1" u="none" strike="noStrike" dirty="0" smtClean="0">
                          <a:solidFill>
                            <a:srgbClr val="000000"/>
                          </a:solidFill>
                          <a:latin typeface="+mj-lt"/>
                        </a:rPr>
                        <a:t>Unprotected encounters</a:t>
                      </a:r>
                    </a:p>
                    <a:p>
                      <a:pPr algn="ctr" fontAlgn="b"/>
                      <a:r>
                        <a:rPr lang="en-US" sz="2200" b="0" i="0" u="none" strike="noStrike" dirty="0" smtClean="0">
                          <a:solidFill>
                            <a:srgbClr val="000000"/>
                          </a:solidFill>
                          <a:latin typeface="+mj-lt"/>
                        </a:rPr>
                        <a:t>n (% </a:t>
                      </a:r>
                      <a:r>
                        <a:rPr lang="en-US" sz="2200" b="0" i="1" u="none" strike="noStrike" dirty="0" smtClean="0">
                          <a:solidFill>
                            <a:srgbClr val="000000"/>
                          </a:solidFill>
                          <a:latin typeface="+mj-lt"/>
                        </a:rPr>
                        <a:t>encounters</a:t>
                      </a:r>
                      <a:r>
                        <a:rPr lang="en-US" sz="2200" b="0" i="0" u="none" strike="noStrike" dirty="0" smtClean="0">
                          <a:solidFill>
                            <a:srgbClr val="000000"/>
                          </a:solidFill>
                          <a:latin typeface="+mj-lt"/>
                        </a:rPr>
                        <a:t>)</a:t>
                      </a:r>
                      <a:endParaRPr lang="en-US" sz="2200" b="0" i="0" u="none" strike="noStrike" dirty="0">
                        <a:solidFill>
                          <a:srgbClr val="000000"/>
                        </a:solidFill>
                        <a:latin typeface="+mj-lt"/>
                      </a:endParaRP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l" fontAlgn="b"/>
                      <a:endParaRPr lang="en-US" sz="2200" b="0" i="0" u="none" strike="noStrike" dirty="0">
                        <a:solidFill>
                          <a:srgbClr val="000000"/>
                        </a:solidFill>
                        <a:latin typeface="+mj-lt"/>
                      </a:endParaRPr>
                    </a:p>
                  </a:txBody>
                  <a:tcPr marL="9525" marR="9525" marT="9525" marB="0" anchor="ctr">
                    <a:lnL>
                      <a:noFill/>
                    </a:lnL>
                    <a:lnR>
                      <a:noFill/>
                    </a:lnR>
                    <a:lnT>
                      <a:noFill/>
                    </a:lnT>
                    <a:lnB>
                      <a:noFill/>
                    </a:lnB>
                  </a:tcPr>
                </a:tc>
                <a:tc>
                  <a:txBody>
                    <a:bodyPr/>
                    <a:lstStyle/>
                    <a:p>
                      <a:pPr algn="ctr" fontAlgn="b"/>
                      <a:r>
                        <a:rPr lang="en-US" sz="2200" b="0" i="1" u="none" strike="noStrike" dirty="0" smtClean="0">
                          <a:solidFill>
                            <a:srgbClr val="000000"/>
                          </a:solidFill>
                          <a:latin typeface="+mj-lt"/>
                        </a:rPr>
                        <a:t>Encounters </a:t>
                      </a:r>
                      <a:r>
                        <a:rPr lang="en-US" sz="2200" b="0" i="0" u="none" strike="noStrike" dirty="0" smtClean="0">
                          <a:solidFill>
                            <a:srgbClr val="000000"/>
                          </a:solidFill>
                          <a:latin typeface="+mj-lt"/>
                        </a:rPr>
                        <a:t>n </a:t>
                      </a:r>
                    </a:p>
                    <a:p>
                      <a:pPr algn="ctr" fontAlgn="b"/>
                      <a:r>
                        <a:rPr lang="en-US" sz="2200" b="0" i="0" u="none" strike="noStrike" dirty="0" smtClean="0">
                          <a:solidFill>
                            <a:srgbClr val="000000"/>
                          </a:solidFill>
                          <a:latin typeface="+mj-lt"/>
                        </a:rPr>
                        <a:t>(</a:t>
                      </a:r>
                      <a:r>
                        <a:rPr lang="en-US" sz="2200" b="0" i="1" u="none" strike="noStrike" dirty="0" smtClean="0">
                          <a:solidFill>
                            <a:srgbClr val="000000"/>
                          </a:solidFill>
                          <a:latin typeface="+mj-lt"/>
                        </a:rPr>
                        <a:t>% total</a:t>
                      </a:r>
                      <a:r>
                        <a:rPr lang="en-US" sz="2200" b="0" i="0" u="none" strike="noStrike" dirty="0" smtClean="0">
                          <a:solidFill>
                            <a:srgbClr val="000000"/>
                          </a:solidFill>
                          <a:latin typeface="+mj-lt"/>
                        </a:rPr>
                        <a:t>)</a:t>
                      </a:r>
                      <a:endParaRPr lang="en-US" sz="2200" b="0" i="0" u="none" strike="noStrike" dirty="0">
                        <a:solidFill>
                          <a:srgbClr val="000000"/>
                        </a:solidFill>
                        <a:latin typeface="+mj-lt"/>
                      </a:endParaRP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2200" b="0" i="1" u="none" strike="noStrike" dirty="0" smtClean="0">
                          <a:solidFill>
                            <a:srgbClr val="000000"/>
                          </a:solidFill>
                          <a:latin typeface="+mj-lt"/>
                        </a:rPr>
                        <a:t>Unprotected encounters</a:t>
                      </a:r>
                    </a:p>
                    <a:p>
                      <a:pPr algn="ctr" fontAlgn="b"/>
                      <a:r>
                        <a:rPr lang="en-US" sz="2200" b="0" i="0" u="none" strike="noStrike" dirty="0" smtClean="0">
                          <a:solidFill>
                            <a:srgbClr val="000000"/>
                          </a:solidFill>
                          <a:latin typeface="+mj-lt"/>
                        </a:rPr>
                        <a:t>n (%</a:t>
                      </a:r>
                      <a:r>
                        <a:rPr lang="en-US" sz="2200" b="0" i="0" u="none" strike="noStrike" baseline="0" dirty="0" smtClean="0">
                          <a:solidFill>
                            <a:srgbClr val="000000"/>
                          </a:solidFill>
                          <a:latin typeface="+mj-lt"/>
                        </a:rPr>
                        <a:t> </a:t>
                      </a:r>
                      <a:r>
                        <a:rPr lang="en-US" sz="2200" b="0" i="1" u="none" strike="noStrike" baseline="0" dirty="0" smtClean="0">
                          <a:solidFill>
                            <a:srgbClr val="000000"/>
                          </a:solidFill>
                          <a:latin typeface="+mj-lt"/>
                        </a:rPr>
                        <a:t>encounters</a:t>
                      </a:r>
                      <a:r>
                        <a:rPr lang="en-US" sz="2200" b="0" i="0" u="none" strike="noStrike" dirty="0" smtClean="0">
                          <a:solidFill>
                            <a:srgbClr val="000000"/>
                          </a:solidFill>
                          <a:latin typeface="+mj-lt"/>
                        </a:rPr>
                        <a:t> )</a:t>
                      </a:r>
                      <a:endParaRPr lang="en-US" sz="2200" b="0" i="0" u="none" strike="noStrike" dirty="0">
                        <a:solidFill>
                          <a:srgbClr val="000000"/>
                        </a:solidFill>
                        <a:latin typeface="+mj-lt"/>
                      </a:endParaRP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chemeClr val="bg1"/>
                    </a:solidFill>
                  </a:tcPr>
                </a:tc>
              </a:tr>
              <a:tr h="190500">
                <a:tc rowSpan="8">
                  <a:txBody>
                    <a:bodyPr/>
                    <a:lstStyle/>
                    <a:p>
                      <a:pPr algn="ctr" fontAlgn="b"/>
                      <a:r>
                        <a:rPr lang="en-US" sz="2400" b="1" i="0" u="none" strike="noStrike" dirty="0" smtClean="0">
                          <a:solidFill>
                            <a:schemeClr val="tx1"/>
                          </a:solidFill>
                          <a:latin typeface="+mj-lt"/>
                        </a:rPr>
                        <a:t>Men</a:t>
                      </a:r>
                      <a:endParaRPr lang="en-US" sz="2400" b="1" i="0" u="none" strike="noStrike" dirty="0">
                        <a:solidFill>
                          <a:schemeClr val="tx1"/>
                        </a:solidFill>
                        <a:latin typeface="+mj-lt"/>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r" fontAlgn="b"/>
                      <a:r>
                        <a:rPr lang="en-US" sz="2400" b="0" i="1" u="none" strike="noStrike" dirty="0">
                          <a:solidFill>
                            <a:srgbClr val="000000"/>
                          </a:solidFill>
                          <a:latin typeface="+mj-lt"/>
                        </a:rPr>
                        <a:t>Receptive</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ctr" fontAlgn="b"/>
                      <a:endParaRPr lang="en-US" sz="2400" b="0" i="0" u="none" strike="noStrike" dirty="0">
                        <a:solidFill>
                          <a:srgbClr val="000000"/>
                        </a:solidFill>
                        <a:latin typeface="+mj-lt"/>
                      </a:endParaRPr>
                    </a:p>
                  </a:txBody>
                  <a:tcPr marL="9525" marR="9525" marT="9525" marB="0" anchor="ctr">
                    <a:lnL>
                      <a:noFill/>
                    </a:lnL>
                    <a:lnR>
                      <a:noFill/>
                    </a:lnR>
                    <a:lnT w="12700" cap="flat" cmpd="sng" algn="ctr">
                      <a:noFill/>
                      <a:prstDash val="solid"/>
                      <a:round/>
                      <a:headEnd type="none" w="med" len="med"/>
                      <a:tailEnd type="none" w="med" len="med"/>
                    </a:lnT>
                    <a:lnB>
                      <a:noFill/>
                    </a:lnB>
                  </a:tcPr>
                </a:tc>
                <a:tc>
                  <a:txBody>
                    <a:bodyPr/>
                    <a:lstStyle/>
                    <a:p>
                      <a:pPr algn="ctr" fontAlgn="b"/>
                      <a:endParaRPr lang="en-US" sz="2200" b="0" i="0" u="none" strike="noStrike" dirty="0" smtClean="0">
                        <a:solidFill>
                          <a:srgbClr val="000000"/>
                        </a:solidFill>
                        <a:latin typeface="+mj-lt"/>
                      </a:endParaRPr>
                    </a:p>
                    <a:p>
                      <a:pPr algn="ctr" fontAlgn="b"/>
                      <a:r>
                        <a:rPr lang="en-US" sz="2200" b="0" i="0" u="none" strike="noStrike" dirty="0" smtClean="0">
                          <a:solidFill>
                            <a:srgbClr val="000000"/>
                          </a:solidFill>
                          <a:latin typeface="+mj-lt"/>
                        </a:rPr>
                        <a:t>536</a:t>
                      </a:r>
                      <a:endParaRPr lang="en-US" sz="2200" b="0" i="0" u="none" strike="noStrike" dirty="0">
                        <a:solidFill>
                          <a:srgbClr val="000000"/>
                        </a:solidFill>
                        <a:latin typeface="+mj-lt"/>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solidFill>
                      <a:schemeClr val="accent2">
                        <a:lumMod val="20000"/>
                        <a:lumOff val="80000"/>
                      </a:schemeClr>
                    </a:solidFill>
                  </a:tcPr>
                </a:tc>
                <a:tc rowSpan="2">
                  <a:txBody>
                    <a:bodyPr/>
                    <a:lstStyle/>
                    <a:p>
                      <a:pPr algn="ctr" fontAlgn="b"/>
                      <a:r>
                        <a:rPr lang="en-US" sz="2200" b="0" i="0" u="none" strike="noStrike" dirty="0" smtClean="0">
                          <a:solidFill>
                            <a:srgbClr val="000000"/>
                          </a:solidFill>
                          <a:latin typeface="+mj-lt"/>
                        </a:rPr>
                        <a:t>120 (22%)</a:t>
                      </a:r>
                      <a:endParaRPr lang="en-US" sz="2200" b="0" i="0" u="none" strike="noStrike" dirty="0">
                        <a:solidFill>
                          <a:srgbClr val="000000"/>
                        </a:solidFill>
                        <a:latin typeface="+mj-lt"/>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solidFill>
                      <a:schemeClr val="accent2">
                        <a:lumMod val="20000"/>
                        <a:lumOff val="80000"/>
                      </a:schemeClr>
                    </a:solidFill>
                  </a:tcPr>
                </a:tc>
                <a:tc>
                  <a:txBody>
                    <a:bodyPr/>
                    <a:lstStyle/>
                    <a:p>
                      <a:pPr algn="ctr" fontAlgn="b"/>
                      <a:endParaRPr lang="en-US" sz="2200" b="0" i="0" u="none" strike="noStrike">
                        <a:solidFill>
                          <a:srgbClr val="000000"/>
                        </a:solidFill>
                        <a:latin typeface="+mj-lt"/>
                      </a:endParaRPr>
                    </a:p>
                  </a:txBody>
                  <a:tcPr marL="9525" marR="9525" marT="9525" marB="0" anchor="ctr">
                    <a:lnL>
                      <a:noFill/>
                    </a:lnL>
                    <a:lnR>
                      <a:noFill/>
                    </a:lnR>
                    <a:lnT>
                      <a:noFill/>
                    </a:lnT>
                    <a:lnB>
                      <a:noFill/>
                    </a:lnB>
                  </a:tcPr>
                </a:tc>
                <a:tc>
                  <a:txBody>
                    <a:bodyPr/>
                    <a:lstStyle/>
                    <a:p>
                      <a:pPr algn="ctr" fontAlgn="b"/>
                      <a:endParaRPr lang="en-US" sz="2200" b="0" i="0" u="none" strike="noStrike" dirty="0" smtClean="0">
                        <a:solidFill>
                          <a:srgbClr val="000000"/>
                        </a:solidFill>
                        <a:latin typeface="+mj-lt"/>
                      </a:endParaRPr>
                    </a:p>
                    <a:p>
                      <a:pPr algn="ctr" fontAlgn="b"/>
                      <a:r>
                        <a:rPr lang="en-US" sz="2200" b="0" i="0" u="none" strike="noStrike" dirty="0" smtClean="0">
                          <a:solidFill>
                            <a:srgbClr val="000000"/>
                          </a:solidFill>
                          <a:latin typeface="+mj-lt"/>
                        </a:rPr>
                        <a:t>243</a:t>
                      </a:r>
                      <a:endParaRPr lang="en-US" sz="2200" b="0" i="0" u="none" strike="noStrike" dirty="0">
                        <a:solidFill>
                          <a:srgbClr val="000000"/>
                        </a:solidFill>
                        <a:latin typeface="+mj-lt"/>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solidFill>
                      <a:schemeClr val="bg1"/>
                    </a:solidFill>
                  </a:tcPr>
                </a:tc>
                <a:tc rowSpan="2">
                  <a:txBody>
                    <a:bodyPr/>
                    <a:lstStyle/>
                    <a:p>
                      <a:pPr algn="ctr" fontAlgn="b"/>
                      <a:r>
                        <a:rPr lang="en-US" sz="2200" b="0" i="0" u="none" strike="noStrike" dirty="0" smtClean="0">
                          <a:solidFill>
                            <a:srgbClr val="000000"/>
                          </a:solidFill>
                          <a:latin typeface="+mj-lt"/>
                        </a:rPr>
                        <a:t>42 (17%)</a:t>
                      </a:r>
                      <a:endParaRPr lang="en-US" sz="2200" b="0" i="0" u="none" strike="noStrike" dirty="0">
                        <a:solidFill>
                          <a:srgbClr val="000000"/>
                        </a:solidFill>
                        <a:latin typeface="+mj-lt"/>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solidFill>
                      <a:schemeClr val="bg1"/>
                    </a:solidFill>
                  </a:tcPr>
                </a:tc>
              </a:tr>
              <a:tr h="190500">
                <a:tc vMerge="1">
                  <a:txBody>
                    <a:bodyPr/>
                    <a:lstStyle/>
                    <a:p>
                      <a:pPr algn="l" fontAlgn="b"/>
                      <a:endParaRPr lang="en-US" sz="2400" b="0" i="0" u="none" strike="noStrike">
                        <a:solidFill>
                          <a:srgbClr val="000000"/>
                        </a:solidFill>
                        <a:latin typeface="Calibri"/>
                      </a:endParaRPr>
                    </a:p>
                  </a:txBody>
                  <a:tcPr marL="9525" marR="9525" marT="9525" marB="0" anchor="b">
                    <a:lnL>
                      <a:noFill/>
                    </a:lnL>
                    <a:lnR>
                      <a:noFill/>
                    </a:lnR>
                    <a:lnT>
                      <a:noFill/>
                    </a:lnT>
                    <a:lnB>
                      <a:noFill/>
                    </a:lnB>
                  </a:tcPr>
                </a:tc>
                <a:tc vMerge="1">
                  <a:txBody>
                    <a:bodyPr/>
                    <a:lstStyle/>
                    <a:p>
                      <a:endParaRPr lang="en-US"/>
                    </a:p>
                  </a:txBody>
                  <a:tcPr/>
                </a:tc>
                <a:tc>
                  <a:txBody>
                    <a:bodyPr/>
                    <a:lstStyle/>
                    <a:p>
                      <a:pPr algn="ctr" fontAlgn="b"/>
                      <a:endParaRPr lang="en-US" sz="2400" b="0" i="1" u="none" strike="noStrike" dirty="0">
                        <a:solidFill>
                          <a:srgbClr val="000000"/>
                        </a:solidFill>
                        <a:latin typeface="+mj-lt"/>
                      </a:endParaRPr>
                    </a:p>
                  </a:txBody>
                  <a:tcPr marL="9525" marR="9525" marT="9525" marB="0" anchor="ctr">
                    <a:lnL>
                      <a:noFill/>
                    </a:lnL>
                    <a:lnR>
                      <a:noFill/>
                    </a:lnR>
                    <a:lnT>
                      <a:noFill/>
                    </a:lnT>
                    <a:lnB>
                      <a:noFill/>
                    </a:lnB>
                  </a:tcPr>
                </a:tc>
                <a:tc>
                  <a:txBody>
                    <a:bodyPr/>
                    <a:lstStyle/>
                    <a:p>
                      <a:pPr algn="ctr" fontAlgn="b"/>
                      <a:r>
                        <a:rPr lang="en-US" sz="2200" b="0" i="1" u="none" strike="noStrike" dirty="0">
                          <a:solidFill>
                            <a:srgbClr val="000000"/>
                          </a:solidFill>
                          <a:latin typeface="+mj-lt"/>
                        </a:rPr>
                        <a:t>78</a:t>
                      </a:r>
                      <a:r>
                        <a:rPr lang="en-US" sz="2200" b="0" i="1" u="none" strike="noStrike" dirty="0" smtClean="0">
                          <a:solidFill>
                            <a:srgbClr val="000000"/>
                          </a:solidFill>
                          <a:latin typeface="+mj-lt"/>
                        </a:rPr>
                        <a:t>%*</a:t>
                      </a:r>
                      <a:endParaRPr lang="en-US" sz="2200" b="0" i="1" u="none" strike="noStrike" dirty="0">
                        <a:solidFill>
                          <a:srgbClr val="000000"/>
                        </a:solidFill>
                        <a:latin typeface="+mj-lt"/>
                      </a:endParaRPr>
                    </a:p>
                  </a:txBody>
                  <a:tcPr marL="9525" marR="9525" marT="9525" marB="0" anchor="ctr">
                    <a:lnL>
                      <a:noFill/>
                    </a:lnL>
                    <a:lnR>
                      <a:noFill/>
                    </a:lnR>
                    <a:lnT>
                      <a:noFill/>
                    </a:lnT>
                    <a:lnB>
                      <a:noFill/>
                    </a:lnB>
                    <a:solidFill>
                      <a:schemeClr val="accent2">
                        <a:lumMod val="20000"/>
                        <a:lumOff val="80000"/>
                      </a:schemeClr>
                    </a:solidFill>
                  </a:tcPr>
                </a:tc>
                <a:tc vMerge="1">
                  <a:txBody>
                    <a:bodyPr/>
                    <a:lstStyle/>
                    <a:p>
                      <a:pPr algn="ctr" fontAlgn="b"/>
                      <a:endParaRPr lang="en-US" sz="2400" b="0" i="0" u="none" strike="noStrike" dirty="0">
                        <a:solidFill>
                          <a:srgbClr val="000000"/>
                        </a:solidFill>
                        <a:latin typeface="Calibri"/>
                      </a:endParaRPr>
                    </a:p>
                  </a:txBody>
                  <a:tcPr marL="9525" marR="9525" marT="9525" marB="0" anchor="ctr">
                    <a:lnL>
                      <a:noFill/>
                    </a:lnL>
                    <a:lnR>
                      <a:noFill/>
                    </a:lnR>
                    <a:lnT>
                      <a:noFill/>
                    </a:lnT>
                    <a:lnB>
                      <a:noFill/>
                    </a:lnB>
                  </a:tcPr>
                </a:tc>
                <a:tc>
                  <a:txBody>
                    <a:bodyPr/>
                    <a:lstStyle/>
                    <a:p>
                      <a:pPr algn="ctr" fontAlgn="b"/>
                      <a:endParaRPr lang="en-US" sz="2200" b="0" i="0" u="none" strike="noStrike">
                        <a:solidFill>
                          <a:srgbClr val="000000"/>
                        </a:solidFill>
                        <a:latin typeface="+mj-lt"/>
                      </a:endParaRPr>
                    </a:p>
                  </a:txBody>
                  <a:tcPr marL="9525" marR="9525" marT="9525" marB="0" anchor="ctr">
                    <a:lnL>
                      <a:noFill/>
                    </a:lnL>
                    <a:lnR>
                      <a:noFill/>
                    </a:lnR>
                    <a:lnT>
                      <a:noFill/>
                    </a:lnT>
                    <a:lnB>
                      <a:noFill/>
                    </a:lnB>
                  </a:tcPr>
                </a:tc>
                <a:tc>
                  <a:txBody>
                    <a:bodyPr/>
                    <a:lstStyle/>
                    <a:p>
                      <a:pPr algn="ctr" fontAlgn="b"/>
                      <a:r>
                        <a:rPr lang="en-US" sz="2200" b="0" i="1" u="none" strike="noStrike" dirty="0" smtClean="0">
                          <a:solidFill>
                            <a:srgbClr val="000000"/>
                          </a:solidFill>
                          <a:latin typeface="+mj-lt"/>
                        </a:rPr>
                        <a:t>35%*</a:t>
                      </a:r>
                      <a:endParaRPr lang="en-US" sz="2200" b="0" i="1" u="none" strike="noStrike" dirty="0">
                        <a:solidFill>
                          <a:srgbClr val="000000"/>
                        </a:solidFill>
                        <a:latin typeface="+mj-lt"/>
                      </a:endParaRPr>
                    </a:p>
                  </a:txBody>
                  <a:tcPr marL="9525" marR="9525" marT="9525" marB="0" anchor="ctr">
                    <a:lnL>
                      <a:noFill/>
                    </a:lnL>
                    <a:lnR>
                      <a:noFill/>
                    </a:lnR>
                    <a:lnT>
                      <a:noFill/>
                    </a:lnT>
                    <a:lnB>
                      <a:noFill/>
                    </a:lnB>
                    <a:solidFill>
                      <a:schemeClr val="bg1"/>
                    </a:solidFill>
                  </a:tcPr>
                </a:tc>
                <a:tc vMerge="1">
                  <a:txBody>
                    <a:bodyPr/>
                    <a:lstStyle/>
                    <a:p>
                      <a:pPr algn="ctr" fontAlgn="b"/>
                      <a:endParaRPr lang="en-US" sz="2400" b="0" i="0" u="none" strike="noStrike" dirty="0">
                        <a:solidFill>
                          <a:srgbClr val="000000"/>
                        </a:solidFill>
                        <a:latin typeface="Calibri"/>
                      </a:endParaRPr>
                    </a:p>
                  </a:txBody>
                  <a:tcPr marL="9525" marR="9525" marT="9525" marB="0" anchor="ctr">
                    <a:lnL>
                      <a:noFill/>
                    </a:lnL>
                    <a:lnR>
                      <a:noFill/>
                    </a:lnR>
                    <a:lnT>
                      <a:noFill/>
                    </a:lnT>
                    <a:lnB>
                      <a:noFill/>
                    </a:lnB>
                  </a:tcPr>
                </a:tc>
              </a:tr>
              <a:tr h="175419">
                <a:tc vMerge="1">
                  <a:txBody>
                    <a:bodyPr/>
                    <a:lstStyle/>
                    <a:p>
                      <a:pPr algn="l" fontAlgn="b"/>
                      <a:endParaRPr lang="en-US" sz="2400" b="0" i="0" u="none" strike="noStrike">
                        <a:solidFill>
                          <a:srgbClr val="000000"/>
                        </a:solidFill>
                        <a:latin typeface="Calibri"/>
                      </a:endParaRPr>
                    </a:p>
                  </a:txBody>
                  <a:tcPr marL="9525" marR="9525" marT="9525" marB="0" anchor="b">
                    <a:lnL>
                      <a:noFill/>
                    </a:lnL>
                    <a:lnR>
                      <a:noFill/>
                    </a:lnR>
                    <a:lnT>
                      <a:noFill/>
                    </a:lnT>
                    <a:lnB>
                      <a:noFill/>
                    </a:lnB>
                  </a:tcPr>
                </a:tc>
                <a:tc rowSpan="3">
                  <a:txBody>
                    <a:bodyPr/>
                    <a:lstStyle/>
                    <a:p>
                      <a:pPr algn="r" fontAlgn="b"/>
                      <a:r>
                        <a:rPr lang="en-US" sz="2400" b="0" i="1" u="none" strike="noStrike" dirty="0" err="1">
                          <a:solidFill>
                            <a:srgbClr val="000000"/>
                          </a:solidFill>
                          <a:latin typeface="+mj-lt"/>
                        </a:rPr>
                        <a:t>Insertive</a:t>
                      </a:r>
                      <a:endParaRPr lang="en-US" sz="2400" b="0" i="1" u="none" strike="noStrike" dirty="0">
                        <a:solidFill>
                          <a:srgbClr val="000000"/>
                        </a:solidFill>
                        <a:latin typeface="+mj-lt"/>
                      </a:endParaRPr>
                    </a:p>
                  </a:txBody>
                  <a:tcPr marL="9525" marR="9525" marT="9525" marB="0" anchor="ctr">
                    <a:lnL>
                      <a:noFill/>
                    </a:lnL>
                    <a:lnR>
                      <a:noFill/>
                    </a:lnR>
                    <a:lnT>
                      <a:noFill/>
                    </a:lnT>
                    <a:lnB>
                      <a:noFill/>
                    </a:lnB>
                  </a:tcPr>
                </a:tc>
                <a:tc>
                  <a:txBody>
                    <a:bodyPr/>
                    <a:lstStyle/>
                    <a:p>
                      <a:pPr algn="ctr" fontAlgn="b"/>
                      <a:endParaRPr lang="en-US" sz="2400" b="0" i="0" u="none" strike="noStrike" dirty="0">
                        <a:solidFill>
                          <a:srgbClr val="000000"/>
                        </a:solidFill>
                        <a:latin typeface="+mj-lt"/>
                      </a:endParaRPr>
                    </a:p>
                  </a:txBody>
                  <a:tcPr marL="9525" marR="9525" marT="9525" marB="0" anchor="ctr">
                    <a:lnL>
                      <a:noFill/>
                    </a:lnL>
                    <a:lnR>
                      <a:noFill/>
                    </a:lnR>
                    <a:lnT>
                      <a:noFill/>
                    </a:lnT>
                    <a:lnB>
                      <a:noFill/>
                    </a:lnB>
                  </a:tcPr>
                </a:tc>
                <a:tc>
                  <a:txBody>
                    <a:bodyPr/>
                    <a:lstStyle/>
                    <a:p>
                      <a:pPr algn="ctr" fontAlgn="b"/>
                      <a:endParaRPr lang="en-US" sz="2200" b="0" i="0" u="none" strike="noStrike" dirty="0" smtClean="0">
                        <a:solidFill>
                          <a:srgbClr val="000000"/>
                        </a:solidFill>
                        <a:latin typeface="+mj-lt"/>
                      </a:endParaRPr>
                    </a:p>
                    <a:p>
                      <a:pPr algn="ctr" fontAlgn="b"/>
                      <a:r>
                        <a:rPr lang="en-US" sz="2200" b="0" i="0" u="none" strike="noStrike" dirty="0" smtClean="0">
                          <a:solidFill>
                            <a:srgbClr val="000000"/>
                          </a:solidFill>
                          <a:latin typeface="+mj-lt"/>
                        </a:rPr>
                        <a:t>177</a:t>
                      </a:r>
                      <a:endParaRPr lang="en-US" sz="2200" b="0" i="0" u="none" strike="noStrike" dirty="0">
                        <a:solidFill>
                          <a:srgbClr val="000000"/>
                        </a:solidFill>
                        <a:latin typeface="+mj-lt"/>
                      </a:endParaRPr>
                    </a:p>
                  </a:txBody>
                  <a:tcPr marL="9525" marR="9525" marT="9525" marB="0" anchor="ctr">
                    <a:lnL>
                      <a:noFill/>
                    </a:lnL>
                    <a:lnR>
                      <a:noFill/>
                    </a:lnR>
                    <a:lnT>
                      <a:noFill/>
                    </a:lnT>
                    <a:lnB>
                      <a:noFill/>
                    </a:lnB>
                    <a:solidFill>
                      <a:schemeClr val="accent2">
                        <a:lumMod val="20000"/>
                        <a:lumOff val="80000"/>
                      </a:schemeClr>
                    </a:solidFill>
                  </a:tcPr>
                </a:tc>
                <a:tc rowSpan="3">
                  <a:txBody>
                    <a:bodyPr/>
                    <a:lstStyle/>
                    <a:p>
                      <a:pPr algn="ctr" fontAlgn="b"/>
                      <a:r>
                        <a:rPr lang="en-US" sz="2200" b="0" i="0" u="none" strike="noStrike" dirty="0" smtClean="0">
                          <a:solidFill>
                            <a:srgbClr val="000000"/>
                          </a:solidFill>
                          <a:latin typeface="+mj-lt"/>
                        </a:rPr>
                        <a:t>68 (38%)</a:t>
                      </a:r>
                      <a:endParaRPr lang="en-US" sz="2200" b="0" i="0" u="none" strike="noStrike" dirty="0">
                        <a:solidFill>
                          <a:srgbClr val="000000"/>
                        </a:solidFill>
                        <a:latin typeface="+mj-lt"/>
                      </a:endParaRPr>
                    </a:p>
                  </a:txBody>
                  <a:tcPr marL="9525" marR="9525" marT="9525" marB="0" anchor="ctr">
                    <a:lnL>
                      <a:noFill/>
                    </a:lnL>
                    <a:lnR>
                      <a:noFill/>
                    </a:lnR>
                    <a:lnT>
                      <a:noFill/>
                    </a:lnT>
                    <a:lnB>
                      <a:noFill/>
                    </a:lnB>
                    <a:solidFill>
                      <a:schemeClr val="accent2">
                        <a:lumMod val="20000"/>
                        <a:lumOff val="80000"/>
                      </a:schemeClr>
                    </a:solidFill>
                  </a:tcPr>
                </a:tc>
                <a:tc rowSpan="2">
                  <a:txBody>
                    <a:bodyPr/>
                    <a:lstStyle/>
                    <a:p>
                      <a:pPr algn="ctr" fontAlgn="b"/>
                      <a:endParaRPr lang="en-US" sz="2200" b="0" i="0" u="none" strike="noStrike">
                        <a:solidFill>
                          <a:srgbClr val="000000"/>
                        </a:solidFill>
                        <a:latin typeface="+mj-lt"/>
                      </a:endParaRPr>
                    </a:p>
                  </a:txBody>
                  <a:tcPr marL="9525" marR="9525" marT="9525" marB="0" anchor="ctr">
                    <a:lnL>
                      <a:noFill/>
                    </a:lnL>
                    <a:lnR>
                      <a:noFill/>
                    </a:lnR>
                    <a:lnT>
                      <a:noFill/>
                    </a:lnT>
                    <a:lnB>
                      <a:noFill/>
                    </a:lnB>
                  </a:tcPr>
                </a:tc>
                <a:tc rowSpan="2">
                  <a:txBody>
                    <a:bodyPr/>
                    <a:lstStyle/>
                    <a:p>
                      <a:pPr algn="ctr" fontAlgn="b"/>
                      <a:endParaRPr lang="en-US" sz="2200" b="0" i="0" u="none" strike="noStrike" dirty="0" smtClean="0">
                        <a:solidFill>
                          <a:srgbClr val="000000"/>
                        </a:solidFill>
                        <a:latin typeface="+mj-lt"/>
                      </a:endParaRPr>
                    </a:p>
                    <a:p>
                      <a:pPr algn="ctr" fontAlgn="b"/>
                      <a:r>
                        <a:rPr lang="en-US" sz="2200" b="0" i="0" u="none" strike="noStrike" dirty="0" smtClean="0">
                          <a:solidFill>
                            <a:srgbClr val="000000"/>
                          </a:solidFill>
                          <a:latin typeface="+mj-lt"/>
                        </a:rPr>
                        <a:t>477</a:t>
                      </a:r>
                      <a:endParaRPr lang="en-US" sz="2200" b="0" i="0" u="none" strike="noStrike" dirty="0">
                        <a:solidFill>
                          <a:srgbClr val="000000"/>
                        </a:solidFill>
                        <a:latin typeface="+mj-lt"/>
                      </a:endParaRPr>
                    </a:p>
                  </a:txBody>
                  <a:tcPr marL="9525" marR="9525" marT="9525" marB="0" anchor="ctr">
                    <a:lnL>
                      <a:noFill/>
                    </a:lnL>
                    <a:lnR>
                      <a:noFill/>
                    </a:lnR>
                    <a:lnT>
                      <a:noFill/>
                    </a:lnT>
                    <a:lnB>
                      <a:noFill/>
                    </a:lnB>
                    <a:solidFill>
                      <a:schemeClr val="bg1"/>
                    </a:solidFill>
                  </a:tcPr>
                </a:tc>
                <a:tc rowSpan="3">
                  <a:txBody>
                    <a:bodyPr/>
                    <a:lstStyle/>
                    <a:p>
                      <a:pPr algn="ctr" fontAlgn="b"/>
                      <a:r>
                        <a:rPr lang="en-US" sz="2200" b="0" i="0" u="none" strike="noStrike" dirty="0" smtClean="0">
                          <a:solidFill>
                            <a:srgbClr val="000000"/>
                          </a:solidFill>
                          <a:latin typeface="+mj-lt"/>
                        </a:rPr>
                        <a:t>145 (30%)</a:t>
                      </a:r>
                      <a:endParaRPr lang="en-US" sz="2200" b="0" i="0" u="none" strike="noStrike" dirty="0">
                        <a:solidFill>
                          <a:srgbClr val="000000"/>
                        </a:solidFill>
                        <a:latin typeface="+mj-lt"/>
                      </a:endParaRPr>
                    </a:p>
                  </a:txBody>
                  <a:tcPr marL="9525" marR="9525" marT="9525" marB="0" anchor="ctr">
                    <a:lnL>
                      <a:noFill/>
                    </a:lnL>
                    <a:lnR>
                      <a:noFill/>
                    </a:lnR>
                    <a:lnT>
                      <a:noFill/>
                    </a:lnT>
                    <a:lnB>
                      <a:noFill/>
                    </a:lnB>
                    <a:solidFill>
                      <a:schemeClr val="bg1"/>
                    </a:solidFill>
                  </a:tcPr>
                </a:tc>
              </a:tr>
              <a:tr h="104934">
                <a:tc vMerge="1">
                  <a:txBody>
                    <a:bodyPr/>
                    <a:lstStyle/>
                    <a:p>
                      <a:pPr algn="l" fontAlgn="b"/>
                      <a:endParaRPr lang="en-US" sz="2400" b="0" i="0" u="none" strike="noStrike">
                        <a:solidFill>
                          <a:srgbClr val="000000"/>
                        </a:solidFill>
                        <a:latin typeface="Calibri"/>
                      </a:endParaRPr>
                    </a:p>
                  </a:txBody>
                  <a:tcPr marL="9525" marR="9525" marT="9525" marB="0" anchor="b">
                    <a:lnL>
                      <a:noFill/>
                    </a:lnL>
                    <a:lnR>
                      <a:noFill/>
                    </a:lnR>
                    <a:lnT>
                      <a:noFill/>
                    </a:lnT>
                    <a:lnB>
                      <a:noFill/>
                    </a:lnB>
                  </a:tcPr>
                </a:tc>
                <a:tc vMerge="1">
                  <a:txBody>
                    <a:bodyPr/>
                    <a:lstStyle/>
                    <a:p>
                      <a:endParaRPr lang="en-US"/>
                    </a:p>
                  </a:txBody>
                  <a:tcPr/>
                </a:tc>
                <a:tc rowSpan="2">
                  <a:txBody>
                    <a:bodyPr/>
                    <a:lstStyle/>
                    <a:p>
                      <a:pPr algn="ctr" fontAlgn="b"/>
                      <a:endParaRPr lang="en-US" sz="2400" b="0" i="1" u="none" strike="noStrike" dirty="0">
                        <a:solidFill>
                          <a:srgbClr val="000000"/>
                        </a:solidFill>
                        <a:latin typeface="+mj-lt"/>
                      </a:endParaRPr>
                    </a:p>
                  </a:txBody>
                  <a:tcPr marL="9525" marR="9525" marT="9525" marB="0" anchor="ctr">
                    <a:lnL>
                      <a:noFill/>
                    </a:lnL>
                    <a:lnR>
                      <a:noFill/>
                    </a:lnR>
                    <a:lnT>
                      <a:noFill/>
                    </a:lnT>
                    <a:lnB>
                      <a:noFill/>
                    </a:lnB>
                  </a:tcPr>
                </a:tc>
                <a:tc rowSpan="2">
                  <a:txBody>
                    <a:bodyPr/>
                    <a:lstStyle/>
                    <a:p>
                      <a:pPr algn="ctr" fontAlgn="b"/>
                      <a:r>
                        <a:rPr lang="en-US" sz="2200" b="0" i="1" u="none" strike="noStrike" dirty="0">
                          <a:solidFill>
                            <a:srgbClr val="000000"/>
                          </a:solidFill>
                          <a:latin typeface="+mj-lt"/>
                        </a:rPr>
                        <a:t>26%</a:t>
                      </a:r>
                    </a:p>
                  </a:txBody>
                  <a:tcPr marL="9525" marR="9525" marT="9525" marB="0" anchor="ctr">
                    <a:lnL>
                      <a:noFill/>
                    </a:lnL>
                    <a:lnR>
                      <a:noFill/>
                    </a:lnR>
                    <a:lnT>
                      <a:noFill/>
                    </a:lnT>
                    <a:lnB>
                      <a:noFill/>
                    </a:lnB>
                    <a:solidFill>
                      <a:schemeClr val="accent2">
                        <a:lumMod val="20000"/>
                        <a:lumOff val="80000"/>
                      </a:schemeClr>
                    </a:solidFill>
                  </a:tcPr>
                </a:tc>
                <a:tc vMerge="1">
                  <a:txBody>
                    <a:bodyPr/>
                    <a:lstStyle/>
                    <a:p>
                      <a:pPr algn="ctr" fontAlgn="b"/>
                      <a:endParaRPr lang="en-US" sz="2400" b="0" i="0" u="none" strike="noStrike" dirty="0">
                        <a:solidFill>
                          <a:srgbClr val="000000"/>
                        </a:solidFill>
                        <a:latin typeface="Calibri"/>
                      </a:endParaRPr>
                    </a:p>
                  </a:txBody>
                  <a:tcPr marL="9525" marR="9525" marT="9525" marB="0" anchor="ctr">
                    <a:lnL>
                      <a:noFill/>
                    </a:lnL>
                    <a:lnR>
                      <a:noFill/>
                    </a:lnR>
                    <a:lnT>
                      <a:noFill/>
                    </a:lnT>
                    <a:lnB>
                      <a:noFill/>
                    </a:lnB>
                  </a:tcPr>
                </a:tc>
                <a:tc vMerge="1">
                  <a:txBody>
                    <a:bodyPr/>
                    <a:lstStyle/>
                    <a:p>
                      <a:pPr algn="ctr" fontAlgn="b"/>
                      <a:endParaRPr lang="en-US" sz="2400" b="0" i="0" u="none" strike="noStrike">
                        <a:solidFill>
                          <a:srgbClr val="000000"/>
                        </a:solidFill>
                        <a:latin typeface="Calibri"/>
                      </a:endParaRPr>
                    </a:p>
                  </a:txBody>
                  <a:tcPr marL="9525" marR="9525" marT="9525" marB="0" anchor="ctr">
                    <a:lnL>
                      <a:noFill/>
                    </a:lnL>
                    <a:lnR>
                      <a:noFill/>
                    </a:lnR>
                    <a:lnT>
                      <a:noFill/>
                    </a:lnT>
                    <a:lnB>
                      <a:noFill/>
                    </a:lnB>
                  </a:tcPr>
                </a:tc>
                <a:tc vMerge="1">
                  <a:txBody>
                    <a:bodyPr/>
                    <a:lstStyle/>
                    <a:p>
                      <a:pPr algn="ctr" fontAlgn="b"/>
                      <a:endParaRPr lang="en-US" sz="2400" b="0" i="0" u="none" strike="noStrike">
                        <a:solidFill>
                          <a:srgbClr val="000000"/>
                        </a:solidFill>
                        <a:latin typeface="Calibri"/>
                      </a:endParaRPr>
                    </a:p>
                  </a:txBody>
                  <a:tcPr marL="9525" marR="9525" marT="9525" marB="0" anchor="ctr">
                    <a:lnL>
                      <a:noFill/>
                    </a:lnL>
                    <a:lnR>
                      <a:noFill/>
                    </a:lnR>
                    <a:lnT>
                      <a:noFill/>
                    </a:lnT>
                    <a:lnB>
                      <a:noFill/>
                    </a:lnB>
                  </a:tcPr>
                </a:tc>
                <a:tc vMerge="1">
                  <a:txBody>
                    <a:bodyPr/>
                    <a:lstStyle/>
                    <a:p>
                      <a:pPr algn="ctr" fontAlgn="b"/>
                      <a:endParaRPr lang="en-US" sz="2400" b="0" i="0" u="none" strike="noStrike" dirty="0">
                        <a:solidFill>
                          <a:srgbClr val="000000"/>
                        </a:solidFill>
                        <a:latin typeface="Calibri"/>
                      </a:endParaRPr>
                    </a:p>
                  </a:txBody>
                  <a:tcPr marL="9525" marR="9525" marT="9525" marB="0" anchor="ctr">
                    <a:lnL>
                      <a:noFill/>
                    </a:lnL>
                    <a:lnR>
                      <a:noFill/>
                    </a:lnR>
                    <a:lnT>
                      <a:noFill/>
                    </a:lnT>
                    <a:lnB>
                      <a:noFill/>
                    </a:lnB>
                  </a:tcPr>
                </a:tc>
              </a:tr>
              <a:tr h="270351">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endParaRPr lang="en-US" sz="2200" dirty="0">
                        <a:latin typeface="+mj-lt"/>
                      </a:endParaRPr>
                    </a:p>
                  </a:txBody>
                  <a:tcPr marL="9525" marR="9525" marT="9525" marB="0" anchor="ctr">
                    <a:lnL>
                      <a:noFill/>
                    </a:lnL>
                    <a:lnR>
                      <a:noFill/>
                    </a:lnR>
                    <a:lnT>
                      <a:noFill/>
                    </a:lnT>
                    <a:lnB>
                      <a:noFill/>
                    </a:lnB>
                  </a:tcPr>
                </a:tc>
                <a:tc>
                  <a:txBody>
                    <a:bodyPr/>
                    <a:lstStyle/>
                    <a:p>
                      <a:pPr algn="ctr" fontAlgn="b"/>
                      <a:r>
                        <a:rPr lang="en-US" sz="2200" b="0" i="1" u="none" strike="noStrike" dirty="0" smtClean="0">
                          <a:solidFill>
                            <a:srgbClr val="000000"/>
                          </a:solidFill>
                          <a:latin typeface="+mj-lt"/>
                        </a:rPr>
                        <a:t>68%</a:t>
                      </a:r>
                      <a:endParaRPr lang="en-US" sz="2200" b="0" i="1" u="none" strike="noStrike" dirty="0">
                        <a:solidFill>
                          <a:srgbClr val="000000"/>
                        </a:solidFill>
                        <a:latin typeface="+mj-lt"/>
                      </a:endParaRPr>
                    </a:p>
                  </a:txBody>
                  <a:tcPr marL="9525" marR="9525" marT="9525" marB="0" anchor="ctr">
                    <a:lnL>
                      <a:noFill/>
                    </a:lnL>
                    <a:lnR>
                      <a:noFill/>
                    </a:lnR>
                    <a:lnT>
                      <a:noFill/>
                    </a:lnT>
                    <a:lnB>
                      <a:noFill/>
                    </a:lnB>
                    <a:solidFill>
                      <a:schemeClr val="bg1"/>
                    </a:solidFill>
                  </a:tcPr>
                </a:tc>
                <a:tc vMerge="1">
                  <a:txBody>
                    <a:bodyPr/>
                    <a:lstStyle/>
                    <a:p>
                      <a:endParaRPr lang="en-US" dirty="0"/>
                    </a:p>
                  </a:txBody>
                  <a:tcPr marL="9525" marR="9525" marT="9525" marB="0" anchor="ctr">
                    <a:lnL>
                      <a:noFill/>
                    </a:lnL>
                    <a:lnR>
                      <a:noFill/>
                    </a:lnR>
                    <a:lnT>
                      <a:noFill/>
                    </a:lnT>
                    <a:lnB>
                      <a:noFill/>
                    </a:lnB>
                  </a:tcPr>
                </a:tc>
              </a:tr>
              <a:tr h="190500">
                <a:tc vMerge="1">
                  <a:txBody>
                    <a:bodyPr/>
                    <a:lstStyle/>
                    <a:p>
                      <a:pPr algn="l" fontAlgn="b"/>
                      <a:endParaRPr lang="en-US" sz="2400" b="0" i="0" u="none" strike="noStrike">
                        <a:solidFill>
                          <a:srgbClr val="000000"/>
                        </a:solidFill>
                        <a:latin typeface="Calibri"/>
                      </a:endParaRPr>
                    </a:p>
                  </a:txBody>
                  <a:tcPr marL="9525" marR="9525" marT="9525" marB="0" anchor="b">
                    <a:lnL>
                      <a:noFill/>
                    </a:lnL>
                    <a:lnR>
                      <a:noFill/>
                    </a:lnR>
                    <a:lnT>
                      <a:noFill/>
                    </a:lnT>
                    <a:lnB>
                      <a:noFill/>
                    </a:lnB>
                  </a:tcPr>
                </a:tc>
                <a:tc rowSpan="2">
                  <a:txBody>
                    <a:bodyPr/>
                    <a:lstStyle/>
                    <a:p>
                      <a:pPr algn="r" fontAlgn="b"/>
                      <a:r>
                        <a:rPr lang="en-US" sz="2400" b="0" i="1" u="none" strike="noStrike" dirty="0">
                          <a:solidFill>
                            <a:srgbClr val="000000"/>
                          </a:solidFill>
                          <a:latin typeface="+mj-lt"/>
                        </a:rPr>
                        <a:t>Both</a:t>
                      </a:r>
                    </a:p>
                  </a:txBody>
                  <a:tcPr marL="9525" marR="9525" marT="9525" marB="0" anchor="ctr">
                    <a:lnL>
                      <a:noFill/>
                    </a:lnL>
                    <a:lnR>
                      <a:noFill/>
                    </a:lnR>
                    <a:lnT>
                      <a:noFill/>
                    </a:lnT>
                    <a:lnB>
                      <a:noFill/>
                    </a:lnB>
                  </a:tcPr>
                </a:tc>
                <a:tc>
                  <a:txBody>
                    <a:bodyPr/>
                    <a:lstStyle/>
                    <a:p>
                      <a:pPr algn="ctr" fontAlgn="b"/>
                      <a:endParaRPr lang="en-US" sz="2400" b="0" i="0" u="none" strike="noStrike" dirty="0">
                        <a:solidFill>
                          <a:srgbClr val="000000"/>
                        </a:solidFill>
                        <a:latin typeface="+mj-lt"/>
                      </a:endParaRPr>
                    </a:p>
                  </a:txBody>
                  <a:tcPr marL="9525" marR="9525" marT="9525" marB="0" anchor="ctr">
                    <a:lnL>
                      <a:noFill/>
                    </a:lnL>
                    <a:lnR>
                      <a:noFill/>
                    </a:lnR>
                    <a:lnT>
                      <a:noFill/>
                    </a:lnT>
                    <a:lnB>
                      <a:noFill/>
                    </a:lnB>
                  </a:tcPr>
                </a:tc>
                <a:tc>
                  <a:txBody>
                    <a:bodyPr/>
                    <a:lstStyle/>
                    <a:p>
                      <a:pPr algn="ctr" fontAlgn="b"/>
                      <a:endParaRPr lang="en-US" sz="2200" b="0" i="0" u="none" strike="noStrike" dirty="0" smtClean="0">
                        <a:solidFill>
                          <a:srgbClr val="000000"/>
                        </a:solidFill>
                        <a:latin typeface="+mj-lt"/>
                      </a:endParaRPr>
                    </a:p>
                    <a:p>
                      <a:pPr algn="ctr" fontAlgn="b"/>
                      <a:r>
                        <a:rPr lang="en-US" sz="2200" b="0" i="0" u="none" strike="noStrike" dirty="0" smtClean="0">
                          <a:solidFill>
                            <a:srgbClr val="000000"/>
                          </a:solidFill>
                          <a:latin typeface="+mj-lt"/>
                        </a:rPr>
                        <a:t>55</a:t>
                      </a:r>
                      <a:endParaRPr lang="en-US" sz="2200" b="0" i="0" u="none" strike="noStrike" dirty="0">
                        <a:solidFill>
                          <a:srgbClr val="000000"/>
                        </a:solidFill>
                        <a:latin typeface="+mj-lt"/>
                      </a:endParaRPr>
                    </a:p>
                  </a:txBody>
                  <a:tcPr marL="9525" marR="9525" marT="9525" marB="0" anchor="ctr">
                    <a:lnL>
                      <a:noFill/>
                    </a:lnL>
                    <a:lnR>
                      <a:noFill/>
                    </a:lnR>
                    <a:lnT>
                      <a:noFill/>
                    </a:lnT>
                    <a:lnB>
                      <a:noFill/>
                    </a:lnB>
                    <a:solidFill>
                      <a:schemeClr val="accent2">
                        <a:lumMod val="20000"/>
                        <a:lumOff val="80000"/>
                      </a:schemeClr>
                    </a:solidFill>
                  </a:tcPr>
                </a:tc>
                <a:tc rowSpan="2">
                  <a:txBody>
                    <a:bodyPr/>
                    <a:lstStyle/>
                    <a:p>
                      <a:pPr algn="ctr" fontAlgn="b"/>
                      <a:r>
                        <a:rPr lang="en-US" sz="2200" b="0" i="0" u="none" strike="noStrike" dirty="0" smtClean="0">
                          <a:solidFill>
                            <a:srgbClr val="000000"/>
                          </a:solidFill>
                          <a:latin typeface="+mj-lt"/>
                        </a:rPr>
                        <a:t>10 (18%)</a:t>
                      </a:r>
                      <a:endParaRPr lang="en-US" sz="2200" b="0" i="0" u="none" strike="noStrike" dirty="0">
                        <a:solidFill>
                          <a:srgbClr val="000000"/>
                        </a:solidFill>
                        <a:latin typeface="+mj-lt"/>
                      </a:endParaRPr>
                    </a:p>
                  </a:txBody>
                  <a:tcPr marL="9525" marR="9525" marT="9525" marB="0" anchor="ctr">
                    <a:lnL>
                      <a:noFill/>
                    </a:lnL>
                    <a:lnR>
                      <a:noFill/>
                    </a:lnR>
                    <a:lnT>
                      <a:noFill/>
                    </a:lnT>
                    <a:lnB>
                      <a:noFill/>
                    </a:lnB>
                    <a:solidFill>
                      <a:schemeClr val="accent2">
                        <a:lumMod val="20000"/>
                        <a:lumOff val="80000"/>
                      </a:schemeClr>
                    </a:solidFill>
                  </a:tcPr>
                </a:tc>
                <a:tc>
                  <a:txBody>
                    <a:bodyPr/>
                    <a:lstStyle/>
                    <a:p>
                      <a:pPr algn="ctr" fontAlgn="b"/>
                      <a:endParaRPr lang="en-US" sz="2200" b="0" i="0" u="none" strike="noStrike" dirty="0">
                        <a:solidFill>
                          <a:srgbClr val="000000"/>
                        </a:solidFill>
                        <a:latin typeface="+mj-lt"/>
                      </a:endParaRPr>
                    </a:p>
                  </a:txBody>
                  <a:tcPr marL="9525" marR="9525" marT="9525" marB="0" anchor="ctr">
                    <a:lnL>
                      <a:noFill/>
                    </a:lnL>
                    <a:lnR>
                      <a:noFill/>
                    </a:lnR>
                    <a:lnT>
                      <a:noFill/>
                    </a:lnT>
                    <a:lnB>
                      <a:noFill/>
                    </a:lnB>
                  </a:tcPr>
                </a:tc>
                <a:tc>
                  <a:txBody>
                    <a:bodyPr/>
                    <a:lstStyle/>
                    <a:p>
                      <a:pPr algn="ctr" fontAlgn="b"/>
                      <a:endParaRPr lang="en-US" sz="2200" b="0" i="0" u="none" strike="noStrike" dirty="0" smtClean="0">
                        <a:solidFill>
                          <a:srgbClr val="000000"/>
                        </a:solidFill>
                        <a:latin typeface="+mj-lt"/>
                      </a:endParaRPr>
                    </a:p>
                    <a:p>
                      <a:pPr algn="ctr" fontAlgn="b"/>
                      <a:r>
                        <a:rPr lang="en-US" sz="2200" b="0" i="0" u="none" strike="noStrike" dirty="0" smtClean="0">
                          <a:solidFill>
                            <a:srgbClr val="000000"/>
                          </a:solidFill>
                          <a:latin typeface="+mj-lt"/>
                        </a:rPr>
                        <a:t>68</a:t>
                      </a:r>
                      <a:endParaRPr lang="en-US" sz="2200" b="0" i="0" u="none" strike="noStrike" dirty="0">
                        <a:solidFill>
                          <a:srgbClr val="000000"/>
                        </a:solidFill>
                        <a:latin typeface="+mj-lt"/>
                      </a:endParaRPr>
                    </a:p>
                  </a:txBody>
                  <a:tcPr marL="9525" marR="9525" marT="9525" marB="0" anchor="ctr">
                    <a:lnL>
                      <a:noFill/>
                    </a:lnL>
                    <a:lnR>
                      <a:noFill/>
                    </a:lnR>
                    <a:lnT>
                      <a:noFill/>
                    </a:lnT>
                    <a:lnB>
                      <a:noFill/>
                    </a:lnB>
                    <a:solidFill>
                      <a:schemeClr val="bg1"/>
                    </a:solidFill>
                  </a:tcPr>
                </a:tc>
                <a:tc rowSpan="2">
                  <a:txBody>
                    <a:bodyPr/>
                    <a:lstStyle/>
                    <a:p>
                      <a:pPr algn="ctr" fontAlgn="b"/>
                      <a:r>
                        <a:rPr lang="en-US" sz="2200" b="0" i="0" u="none" strike="noStrike" dirty="0" smtClean="0">
                          <a:solidFill>
                            <a:srgbClr val="000000"/>
                          </a:solidFill>
                          <a:latin typeface="+mj-lt"/>
                        </a:rPr>
                        <a:t>14 (21%)</a:t>
                      </a:r>
                      <a:endParaRPr lang="en-US" sz="2200" b="0" i="0" u="none" strike="noStrike" dirty="0">
                        <a:solidFill>
                          <a:srgbClr val="000000"/>
                        </a:solidFill>
                        <a:latin typeface="+mj-lt"/>
                      </a:endParaRPr>
                    </a:p>
                  </a:txBody>
                  <a:tcPr marL="9525" marR="9525" marT="9525" marB="0" anchor="ctr">
                    <a:lnL>
                      <a:noFill/>
                    </a:lnL>
                    <a:lnR>
                      <a:noFill/>
                    </a:lnR>
                    <a:lnT>
                      <a:noFill/>
                    </a:lnT>
                    <a:lnB>
                      <a:noFill/>
                    </a:lnB>
                    <a:solidFill>
                      <a:schemeClr val="bg1"/>
                    </a:solidFill>
                  </a:tcPr>
                </a:tc>
              </a:tr>
              <a:tr h="190500">
                <a:tc vMerge="1">
                  <a:txBody>
                    <a:bodyPr/>
                    <a:lstStyle/>
                    <a:p>
                      <a:pPr algn="l" fontAlgn="b"/>
                      <a:endParaRPr lang="en-US" sz="2400" b="0" i="0" u="none" strike="noStrike">
                        <a:solidFill>
                          <a:srgbClr val="000000"/>
                        </a:solidFill>
                        <a:latin typeface="Calibri"/>
                      </a:endParaRPr>
                    </a:p>
                  </a:txBody>
                  <a:tcPr marL="9525" marR="9525" marT="9525" marB="0" anchor="b">
                    <a:lnL>
                      <a:noFill/>
                    </a:lnL>
                    <a:lnR>
                      <a:noFill/>
                    </a:lnR>
                    <a:lnT>
                      <a:noFill/>
                    </a:lnT>
                    <a:lnB>
                      <a:noFill/>
                    </a:lnB>
                  </a:tcPr>
                </a:tc>
                <a:tc vMerge="1">
                  <a:txBody>
                    <a:bodyPr/>
                    <a:lstStyle/>
                    <a:p>
                      <a:endParaRPr lang="en-US"/>
                    </a:p>
                  </a:txBody>
                  <a:tcPr/>
                </a:tc>
                <a:tc>
                  <a:txBody>
                    <a:bodyPr/>
                    <a:lstStyle/>
                    <a:p>
                      <a:pPr algn="ctr" fontAlgn="b"/>
                      <a:endParaRPr lang="en-US" sz="2400" b="0" i="1" u="none" strike="noStrike" dirty="0">
                        <a:solidFill>
                          <a:srgbClr val="000000"/>
                        </a:solidFill>
                        <a:latin typeface="+mj-lt"/>
                      </a:endParaRPr>
                    </a:p>
                  </a:txBody>
                  <a:tcPr marL="9525" marR="9525" marT="9525" marB="0" anchor="ctr">
                    <a:lnL>
                      <a:noFill/>
                    </a:lnL>
                    <a:lnR>
                      <a:noFill/>
                    </a:lnR>
                    <a:lnT>
                      <a:noFill/>
                    </a:lnT>
                    <a:lnB>
                      <a:noFill/>
                    </a:lnB>
                  </a:tcPr>
                </a:tc>
                <a:tc>
                  <a:txBody>
                    <a:bodyPr/>
                    <a:lstStyle/>
                    <a:p>
                      <a:pPr algn="ctr" fontAlgn="b"/>
                      <a:r>
                        <a:rPr lang="en-US" sz="2200" b="0" i="1" u="none" strike="noStrike" dirty="0">
                          <a:solidFill>
                            <a:srgbClr val="000000"/>
                          </a:solidFill>
                          <a:latin typeface="+mj-lt"/>
                        </a:rPr>
                        <a:t>8%</a:t>
                      </a:r>
                    </a:p>
                  </a:txBody>
                  <a:tcPr marL="9525" marR="9525" marT="9525" marB="0" anchor="ctr">
                    <a:lnL>
                      <a:noFill/>
                    </a:lnL>
                    <a:lnR>
                      <a:noFill/>
                    </a:lnR>
                    <a:lnT>
                      <a:noFill/>
                    </a:lnT>
                    <a:lnB>
                      <a:noFill/>
                    </a:lnB>
                    <a:solidFill>
                      <a:schemeClr val="accent2">
                        <a:lumMod val="20000"/>
                        <a:lumOff val="80000"/>
                      </a:schemeClr>
                    </a:solidFill>
                  </a:tcPr>
                </a:tc>
                <a:tc vMerge="1">
                  <a:txBody>
                    <a:bodyPr/>
                    <a:lstStyle/>
                    <a:p>
                      <a:pPr algn="ctr" fontAlgn="b"/>
                      <a:endParaRPr lang="en-US" sz="2400" b="0" i="0" u="none" strike="noStrike" dirty="0">
                        <a:solidFill>
                          <a:srgbClr val="000000"/>
                        </a:solidFill>
                        <a:latin typeface="Calibri"/>
                      </a:endParaRPr>
                    </a:p>
                  </a:txBody>
                  <a:tcPr marL="9525" marR="9525" marT="9525" marB="0" anchor="ctr">
                    <a:lnL>
                      <a:noFill/>
                    </a:lnL>
                    <a:lnR>
                      <a:noFill/>
                    </a:lnR>
                    <a:lnT>
                      <a:noFill/>
                    </a:lnT>
                    <a:lnB>
                      <a:noFill/>
                    </a:lnB>
                  </a:tcPr>
                </a:tc>
                <a:tc>
                  <a:txBody>
                    <a:bodyPr/>
                    <a:lstStyle/>
                    <a:p>
                      <a:pPr algn="ctr" fontAlgn="b"/>
                      <a:endParaRPr lang="en-US" sz="2200" b="0" i="0" u="none" strike="noStrike" dirty="0">
                        <a:solidFill>
                          <a:srgbClr val="000000"/>
                        </a:solidFill>
                        <a:latin typeface="+mj-lt"/>
                      </a:endParaRPr>
                    </a:p>
                  </a:txBody>
                  <a:tcPr marL="9525" marR="9525" marT="9525" marB="0" anchor="ctr">
                    <a:lnL>
                      <a:noFill/>
                    </a:lnL>
                    <a:lnR>
                      <a:noFill/>
                    </a:lnR>
                    <a:lnT>
                      <a:noFill/>
                    </a:lnT>
                    <a:lnB>
                      <a:noFill/>
                    </a:lnB>
                  </a:tcPr>
                </a:tc>
                <a:tc>
                  <a:txBody>
                    <a:bodyPr/>
                    <a:lstStyle/>
                    <a:p>
                      <a:pPr algn="ctr" fontAlgn="b"/>
                      <a:r>
                        <a:rPr lang="en-US" sz="2200" b="0" i="1" u="none" strike="noStrike" dirty="0" smtClean="0">
                          <a:solidFill>
                            <a:srgbClr val="000000"/>
                          </a:solidFill>
                          <a:latin typeface="+mj-lt"/>
                        </a:rPr>
                        <a:t>10%</a:t>
                      </a:r>
                      <a:endParaRPr lang="en-US" sz="2200" b="0" i="1" u="none" strike="noStrike" dirty="0">
                        <a:solidFill>
                          <a:srgbClr val="000000"/>
                        </a:solidFill>
                        <a:latin typeface="+mj-lt"/>
                      </a:endParaRPr>
                    </a:p>
                  </a:txBody>
                  <a:tcPr marL="9525" marR="9525" marT="9525" marB="0" anchor="ctr">
                    <a:lnL>
                      <a:noFill/>
                    </a:lnL>
                    <a:lnR>
                      <a:noFill/>
                    </a:lnR>
                    <a:lnT>
                      <a:noFill/>
                    </a:lnT>
                    <a:lnB>
                      <a:noFill/>
                    </a:lnB>
                    <a:solidFill>
                      <a:schemeClr val="bg1"/>
                    </a:solidFill>
                  </a:tcPr>
                </a:tc>
                <a:tc vMerge="1">
                  <a:txBody>
                    <a:bodyPr/>
                    <a:lstStyle/>
                    <a:p>
                      <a:pPr algn="ctr" fontAlgn="b"/>
                      <a:endParaRPr lang="en-US" sz="2400" b="0" i="0" u="none" strike="noStrike" dirty="0">
                        <a:solidFill>
                          <a:srgbClr val="000000"/>
                        </a:solidFill>
                        <a:latin typeface="Calibri"/>
                      </a:endParaRPr>
                    </a:p>
                  </a:txBody>
                  <a:tcPr marL="9525" marR="9525" marT="9525" marB="0" anchor="ctr">
                    <a:lnL>
                      <a:noFill/>
                    </a:lnL>
                    <a:lnR>
                      <a:noFill/>
                    </a:lnR>
                    <a:lnT>
                      <a:noFill/>
                    </a:lnT>
                    <a:lnB>
                      <a:noFill/>
                    </a:lnB>
                  </a:tcPr>
                </a:tc>
              </a:tr>
              <a:tr h="720090">
                <a:tc vMerge="1">
                  <a:txBody>
                    <a:bodyPr/>
                    <a:lstStyle/>
                    <a:p>
                      <a:pPr algn="l" fontAlgn="b"/>
                      <a:endParaRPr lang="en-US" sz="24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r" fontAlgn="b"/>
                      <a:r>
                        <a:rPr lang="en-US" sz="2400" b="1" i="0" u="none" strike="noStrike" dirty="0">
                          <a:solidFill>
                            <a:srgbClr val="000000"/>
                          </a:solidFill>
                          <a:latin typeface="+mj-lt"/>
                        </a:rPr>
                        <a:t>Total</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ctr" fontAlgn="b"/>
                      <a:endParaRPr lang="en-US" sz="2400" b="1" i="0" u="none" strike="noStrike" dirty="0">
                        <a:solidFill>
                          <a:srgbClr val="000000"/>
                        </a:solidFill>
                        <a:latin typeface="+mj-lt"/>
                      </a:endParaRPr>
                    </a:p>
                  </a:txBody>
                  <a:tcPr marL="9525" marR="9525" marT="9525"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2200" b="1" i="0" u="none" strike="noStrike" dirty="0" smtClean="0">
                          <a:solidFill>
                            <a:srgbClr val="000000"/>
                          </a:solidFill>
                          <a:latin typeface="+mj-lt"/>
                        </a:rPr>
                        <a:t>686</a:t>
                      </a:r>
                      <a:endParaRPr lang="en-US" sz="2200" b="1" i="0" u="none" strike="noStrike" dirty="0">
                        <a:solidFill>
                          <a:srgbClr val="000000"/>
                        </a:solidFill>
                        <a:latin typeface="+mj-lt"/>
                      </a:endParaRP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US" sz="2200" b="1" i="0" u="none" strike="noStrike" dirty="0" smtClean="0">
                          <a:solidFill>
                            <a:srgbClr val="000000"/>
                          </a:solidFill>
                          <a:latin typeface="+mj-lt"/>
                        </a:rPr>
                        <a:t>178 (26%)**</a:t>
                      </a:r>
                      <a:endParaRPr lang="en-US" sz="2200" b="1" i="0" u="none" strike="noStrike" dirty="0">
                        <a:solidFill>
                          <a:srgbClr val="000000"/>
                        </a:solidFill>
                        <a:latin typeface="+mj-lt"/>
                      </a:endParaRP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endParaRPr lang="en-US" sz="2200" b="1" i="0" u="none" strike="noStrike" dirty="0">
                        <a:solidFill>
                          <a:srgbClr val="000000"/>
                        </a:solidFill>
                        <a:latin typeface="+mj-lt"/>
                      </a:endParaRPr>
                    </a:p>
                  </a:txBody>
                  <a:tcPr marL="9525" marR="9525" marT="9525" marB="0" anchor="ctr">
                    <a:lnL>
                      <a:noFill/>
                    </a:lnL>
                    <a:lnR>
                      <a:noFill/>
                    </a:lnR>
                    <a:lnT>
                      <a:noFill/>
                    </a:lnT>
                    <a:lnB>
                      <a:noFill/>
                    </a:lnB>
                  </a:tcPr>
                </a:tc>
                <a:tc>
                  <a:txBody>
                    <a:bodyPr/>
                    <a:lstStyle/>
                    <a:p>
                      <a:pPr algn="ctr" fontAlgn="b"/>
                      <a:r>
                        <a:rPr lang="en-US" sz="2200" b="1" i="0" u="none" strike="noStrike" dirty="0">
                          <a:solidFill>
                            <a:srgbClr val="000000"/>
                          </a:solidFill>
                          <a:latin typeface="+mj-lt"/>
                        </a:rPr>
                        <a:t>702</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2200" b="1" i="0" u="none" strike="noStrike" dirty="0" smtClean="0">
                          <a:solidFill>
                            <a:srgbClr val="000000"/>
                          </a:solidFill>
                          <a:latin typeface="+mj-lt"/>
                        </a:rPr>
                        <a:t>173 (25%)**</a:t>
                      </a:r>
                      <a:endParaRPr lang="en-US" sz="2200" b="1" i="0" u="none" strike="noStrike" dirty="0">
                        <a:solidFill>
                          <a:srgbClr val="000000"/>
                        </a:solidFill>
                        <a:latin typeface="+mj-lt"/>
                      </a:endParaRP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chemeClr val="bg1"/>
                    </a:solidFill>
                  </a:tcPr>
                </a:tc>
              </a:tr>
              <a:tr h="190500">
                <a:tc>
                  <a:txBody>
                    <a:bodyPr/>
                    <a:lstStyle/>
                    <a:p>
                      <a:pPr algn="ctr" fontAlgn="b"/>
                      <a:endParaRPr lang="en-US" sz="2400" b="1" i="0" u="none" strike="noStrike" dirty="0">
                        <a:solidFill>
                          <a:srgbClr val="000000"/>
                        </a:solidFill>
                        <a:latin typeface="+mj-lt"/>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en-US" sz="2400" b="1" i="0" u="none" strike="noStrike" dirty="0">
                        <a:solidFill>
                          <a:srgbClr val="000000"/>
                        </a:solidFill>
                        <a:latin typeface="+mj-lt"/>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marL="9525" marR="9525" marT="9525" marB="0" anchor="ctr">
                    <a:lnL>
                      <a:noFill/>
                    </a:lnL>
                    <a:lnR>
                      <a:noFill/>
                    </a:lnR>
                    <a:lnT w="12700" cap="flat" cmpd="sng" algn="ctr">
                      <a:noFill/>
                      <a:prstDash val="solid"/>
                      <a:round/>
                      <a:headEnd type="none" w="med" len="med"/>
                      <a:tailEnd type="none" w="med" len="med"/>
                    </a:lnT>
                    <a:lnB>
                      <a:noFill/>
                    </a:lnB>
                  </a:tcPr>
                </a:tc>
                <a:tc>
                  <a:txBody>
                    <a:bodyPr/>
                    <a:lstStyle/>
                    <a:p>
                      <a:endParaRPr lang="en-US" dirty="0"/>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endParaRPr lang="en-US" sz="2400" b="0" i="0" u="none" strike="noStrike" dirty="0">
                        <a:solidFill>
                          <a:srgbClr val="000000"/>
                        </a:solidFill>
                        <a:latin typeface="+mj-lt"/>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endParaRPr lang="en-US" sz="2400" b="0" i="0" u="none" strike="noStrike" dirty="0">
                        <a:solidFill>
                          <a:srgbClr val="000000"/>
                        </a:solidFill>
                        <a:latin typeface="+mj-lt"/>
                      </a:endParaRPr>
                    </a:p>
                  </a:txBody>
                  <a:tcPr marL="9525" marR="9525" marT="9525" marB="0" anchor="ctr">
                    <a:lnL>
                      <a:noFill/>
                    </a:lnL>
                    <a:lnR>
                      <a:noFill/>
                    </a:lnR>
                    <a:lnT>
                      <a:noFill/>
                    </a:lnT>
                    <a:lnB>
                      <a:noFill/>
                    </a:lnB>
                  </a:tcPr>
                </a:tc>
                <a:tc>
                  <a:txBody>
                    <a:bodyPr/>
                    <a:lstStyle/>
                    <a:p>
                      <a:pPr algn="ctr" fontAlgn="b"/>
                      <a:endParaRPr lang="en-US" sz="2400" b="0" i="0" u="none" strike="noStrike" dirty="0">
                        <a:solidFill>
                          <a:srgbClr val="000000"/>
                        </a:solidFill>
                        <a:latin typeface="+mj-lt"/>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endParaRPr lang="en-US" sz="2400" b="0" i="0" u="none" strike="noStrike" dirty="0">
                        <a:solidFill>
                          <a:srgbClr val="000000"/>
                        </a:solidFill>
                        <a:latin typeface="+mj-lt"/>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90500">
                <a:tc rowSpan="7">
                  <a:txBody>
                    <a:bodyPr/>
                    <a:lstStyle/>
                    <a:p>
                      <a:pPr marL="0" marR="0" indent="0" algn="ctr" defTabSz="815252" rtl="0" eaLnBrk="1" fontAlgn="b" latinLnBrk="0" hangingPunct="1">
                        <a:lnSpc>
                          <a:spcPct val="100000"/>
                        </a:lnSpc>
                        <a:spcBef>
                          <a:spcPts val="0"/>
                        </a:spcBef>
                        <a:spcAft>
                          <a:spcPts val="0"/>
                        </a:spcAft>
                        <a:buClrTx/>
                        <a:buSzTx/>
                        <a:buFontTx/>
                        <a:buNone/>
                        <a:tabLst/>
                        <a:defRPr/>
                      </a:pPr>
                      <a:r>
                        <a:rPr lang="en-US" sz="2400" b="1" i="0" u="none" strike="noStrike" dirty="0" smtClean="0">
                          <a:solidFill>
                            <a:srgbClr val="000000"/>
                          </a:solidFill>
                          <a:latin typeface="+mj-lt"/>
                        </a:rPr>
                        <a:t>Women</a:t>
                      </a:r>
                    </a:p>
                    <a:p>
                      <a:pPr algn="ctr" fontAlgn="b"/>
                      <a:endParaRPr lang="en-US" sz="2400" b="1" i="0" u="none" strike="noStrike" dirty="0">
                        <a:solidFill>
                          <a:srgbClr val="000000"/>
                        </a:solidFill>
                        <a:latin typeface="+mj-lt"/>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r" fontAlgn="b"/>
                      <a:r>
                        <a:rPr lang="en-US" sz="2400" b="0" i="1" u="none" strike="noStrike" dirty="0">
                          <a:solidFill>
                            <a:srgbClr val="000000"/>
                          </a:solidFill>
                          <a:latin typeface="+mj-lt"/>
                        </a:rPr>
                        <a:t>Vaginal</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ctr"/>
                      <a:endParaRPr lang="en-US" sz="2400" dirty="0">
                        <a:latin typeface="+mj-lt"/>
                      </a:endParaRPr>
                    </a:p>
                  </a:txBody>
                  <a:tcPr marL="9525" marR="9525" marT="9525" marB="0" anchor="ct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rowSpan="2">
                  <a:txBody>
                    <a:bodyPr/>
                    <a:lstStyle/>
                    <a:p>
                      <a:pPr algn="ctr"/>
                      <a:r>
                        <a:rPr lang="en-GB" sz="2200" dirty="0" smtClean="0">
                          <a:latin typeface="+mj-lt"/>
                        </a:rPr>
                        <a:t>N</a:t>
                      </a:r>
                      <a:r>
                        <a:rPr lang="en-GB" sz="2200" baseline="0" dirty="0" smtClean="0">
                          <a:latin typeface="+mj-lt"/>
                        </a:rPr>
                        <a:t>/A</a:t>
                      </a:r>
                      <a:endParaRPr lang="en-US" sz="2200" dirty="0">
                        <a:latin typeface="+mj-lt"/>
                      </a:endParaRPr>
                    </a:p>
                  </a:txBody>
                  <a:tcPr marL="9525" marR="9525" marT="9525" marB="0" anchor="ct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solidFill>
                      <a:schemeClr val="accent2">
                        <a:lumMod val="20000"/>
                        <a:lumOff val="80000"/>
                      </a:schemeClr>
                    </a:solidFill>
                  </a:tcPr>
                </a:tc>
                <a:tc rowSpan="2">
                  <a:txBody>
                    <a:bodyPr/>
                    <a:lstStyle/>
                    <a:p>
                      <a:pPr marL="0" marR="0" indent="0" algn="ctr" defTabSz="815252" rtl="0" eaLnBrk="1" fontAlgn="b" latinLnBrk="0" hangingPunct="1">
                        <a:lnSpc>
                          <a:spcPct val="100000"/>
                        </a:lnSpc>
                        <a:spcBef>
                          <a:spcPts val="0"/>
                        </a:spcBef>
                        <a:spcAft>
                          <a:spcPts val="0"/>
                        </a:spcAft>
                        <a:buClrTx/>
                        <a:buSzTx/>
                        <a:buFontTx/>
                        <a:buNone/>
                        <a:tabLst/>
                        <a:defRPr/>
                      </a:pPr>
                      <a:r>
                        <a:rPr lang="en-GB" sz="2200" dirty="0" smtClean="0">
                          <a:latin typeface="+mj-lt"/>
                        </a:rPr>
                        <a:t>N</a:t>
                      </a:r>
                      <a:r>
                        <a:rPr lang="en-GB" sz="2200" baseline="0" dirty="0" smtClean="0">
                          <a:latin typeface="+mj-lt"/>
                        </a:rPr>
                        <a:t>/A</a:t>
                      </a:r>
                      <a:endParaRPr lang="en-US" sz="2200" dirty="0" smtClean="0">
                        <a:latin typeface="+mj-lt"/>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endParaRPr lang="en-US" sz="2200" b="0" i="0" u="none" strike="noStrike">
                        <a:solidFill>
                          <a:srgbClr val="000000"/>
                        </a:solidFill>
                        <a:latin typeface="+mj-lt"/>
                      </a:endParaRPr>
                    </a:p>
                  </a:txBody>
                  <a:tcPr marL="9525" marR="9525" marT="9525" marB="0" anchor="ctr">
                    <a:lnL>
                      <a:noFill/>
                    </a:lnL>
                    <a:lnR>
                      <a:noFill/>
                    </a:lnR>
                    <a:lnT>
                      <a:noFill/>
                    </a:lnT>
                    <a:lnB>
                      <a:noFill/>
                    </a:lnB>
                  </a:tcPr>
                </a:tc>
                <a:tc>
                  <a:txBody>
                    <a:bodyPr/>
                    <a:lstStyle/>
                    <a:p>
                      <a:pPr algn="ctr" fontAlgn="b"/>
                      <a:endParaRPr lang="en-US" sz="2200" b="0" i="0" u="none" strike="noStrike" dirty="0" smtClean="0">
                        <a:solidFill>
                          <a:srgbClr val="000000"/>
                        </a:solidFill>
                        <a:latin typeface="+mj-lt"/>
                      </a:endParaRPr>
                    </a:p>
                    <a:p>
                      <a:pPr algn="ctr" fontAlgn="b"/>
                      <a:r>
                        <a:rPr lang="en-US" sz="2200" b="0" i="0" u="none" strike="noStrike" dirty="0" smtClean="0">
                          <a:solidFill>
                            <a:srgbClr val="000000"/>
                          </a:solidFill>
                          <a:latin typeface="+mj-lt"/>
                        </a:rPr>
                        <a:t>305</a:t>
                      </a:r>
                      <a:endParaRPr lang="en-US" sz="2200" b="0" i="0" u="none" strike="noStrike" dirty="0">
                        <a:solidFill>
                          <a:srgbClr val="000000"/>
                        </a:solidFill>
                        <a:latin typeface="+mj-lt"/>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solidFill>
                      <a:schemeClr val="bg1"/>
                    </a:solidFill>
                  </a:tcPr>
                </a:tc>
                <a:tc rowSpan="2">
                  <a:txBody>
                    <a:bodyPr/>
                    <a:lstStyle/>
                    <a:p>
                      <a:pPr algn="ctr" fontAlgn="b"/>
                      <a:r>
                        <a:rPr lang="en-US" sz="2200" b="0" i="0" u="none" strike="noStrike" dirty="0" smtClean="0">
                          <a:solidFill>
                            <a:srgbClr val="000000"/>
                          </a:solidFill>
                          <a:latin typeface="+mj-lt"/>
                        </a:rPr>
                        <a:t>117 (38%)</a:t>
                      </a:r>
                      <a:endParaRPr lang="en-US" sz="2200" b="0" i="0" u="none" strike="noStrike" dirty="0">
                        <a:solidFill>
                          <a:srgbClr val="000000"/>
                        </a:solidFill>
                        <a:latin typeface="+mj-lt"/>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solidFill>
                      <a:schemeClr val="bg1"/>
                    </a:solidFill>
                  </a:tcPr>
                </a:tc>
              </a:tr>
              <a:tr h="375285">
                <a:tc vMerge="1">
                  <a:txBody>
                    <a:bodyPr/>
                    <a:lstStyle/>
                    <a:p>
                      <a:pPr algn="l" fontAlgn="b"/>
                      <a:endParaRPr lang="en-US" sz="2400" b="0" i="0" u="none" strike="noStrike" dirty="0">
                        <a:solidFill>
                          <a:srgbClr val="000000"/>
                        </a:solidFill>
                        <a:latin typeface="Calibri"/>
                      </a:endParaRPr>
                    </a:p>
                  </a:txBody>
                  <a:tcPr marL="9525" marR="9525" marT="9525" marB="0" anchor="b">
                    <a:lnL>
                      <a:noFill/>
                    </a:lnL>
                    <a:lnR>
                      <a:noFill/>
                    </a:lnR>
                    <a:lnT>
                      <a:noFill/>
                    </a:lnT>
                    <a:lnB>
                      <a:noFill/>
                    </a:lnB>
                  </a:tcPr>
                </a:tc>
                <a:tc vMerge="1">
                  <a:txBody>
                    <a:bodyPr/>
                    <a:lstStyle/>
                    <a:p>
                      <a:pPr algn="l" fontAlgn="b"/>
                      <a:endParaRPr lang="en-US" sz="2400" b="0" i="0" u="none" strike="noStrike" dirty="0">
                        <a:solidFill>
                          <a:srgbClr val="000000"/>
                        </a:solidFill>
                        <a:latin typeface="Calibri"/>
                      </a:endParaRPr>
                    </a:p>
                  </a:txBody>
                  <a:tcPr marL="9525" marR="9525" marT="9525" marB="0" anchor="ctr"/>
                </a:tc>
                <a:tc vMerge="1">
                  <a:txBody>
                    <a:bodyPr/>
                    <a:lstStyle/>
                    <a:p>
                      <a:endParaRPr lang="en-US"/>
                    </a:p>
                  </a:txBody>
                  <a:tcPr/>
                </a:tc>
                <a:tc vMerge="1">
                  <a:txBody>
                    <a:bodyPr/>
                    <a:lstStyle/>
                    <a:p>
                      <a:pPr algn="l" fontAlgn="b"/>
                      <a:endParaRPr lang="en-US" sz="2400" b="0" i="0" u="none" strike="noStrike" dirty="0">
                        <a:solidFill>
                          <a:srgbClr val="000000"/>
                        </a:solidFill>
                        <a:latin typeface="Calibri"/>
                      </a:endParaRPr>
                    </a:p>
                  </a:txBody>
                  <a:tcPr marL="9525" marR="9525" marT="9525" marB="0" anchor="ctr"/>
                </a:tc>
                <a:tc vMerge="1">
                  <a:txBody>
                    <a:bodyPr/>
                    <a:lstStyle/>
                    <a:p>
                      <a:pPr algn="l" fontAlgn="b"/>
                      <a:endParaRPr lang="en-US" sz="2400" b="0" i="0" u="none" strike="noStrike" dirty="0">
                        <a:solidFill>
                          <a:srgbClr val="000000"/>
                        </a:solidFill>
                        <a:latin typeface="Calibri"/>
                      </a:endParaRPr>
                    </a:p>
                  </a:txBody>
                  <a:tcPr marL="9525" marR="9525" marT="9525" marB="0" anchor="ctr">
                    <a:lnL>
                      <a:noFill/>
                    </a:lnL>
                    <a:lnR>
                      <a:noFill/>
                    </a:lnR>
                    <a:lnT>
                      <a:noFill/>
                    </a:lnT>
                    <a:lnB>
                      <a:noFill/>
                    </a:lnB>
                  </a:tcPr>
                </a:tc>
                <a:tc>
                  <a:txBody>
                    <a:bodyPr/>
                    <a:lstStyle/>
                    <a:p>
                      <a:pPr algn="ctr" fontAlgn="b"/>
                      <a:endParaRPr lang="en-US" sz="2200" b="0" i="0" u="none" strike="noStrike">
                        <a:solidFill>
                          <a:srgbClr val="000000"/>
                        </a:solidFill>
                        <a:latin typeface="+mj-lt"/>
                      </a:endParaRPr>
                    </a:p>
                  </a:txBody>
                  <a:tcPr marL="9525" marR="9525" marT="9525" marB="0" anchor="ctr">
                    <a:lnL>
                      <a:noFill/>
                    </a:lnL>
                    <a:lnR>
                      <a:noFill/>
                    </a:lnR>
                    <a:lnT>
                      <a:noFill/>
                    </a:lnT>
                    <a:lnB>
                      <a:noFill/>
                    </a:lnB>
                  </a:tcPr>
                </a:tc>
                <a:tc>
                  <a:txBody>
                    <a:bodyPr/>
                    <a:lstStyle/>
                    <a:p>
                      <a:pPr algn="ctr" fontAlgn="b"/>
                      <a:r>
                        <a:rPr lang="en-US" sz="2200" b="0" i="1" u="none" strike="noStrike" dirty="0" smtClean="0">
                          <a:solidFill>
                            <a:srgbClr val="000000"/>
                          </a:solidFill>
                          <a:latin typeface="+mj-lt"/>
                        </a:rPr>
                        <a:t>87%</a:t>
                      </a:r>
                      <a:endParaRPr lang="en-US" sz="2200" b="0" i="1" u="none" strike="noStrike" dirty="0">
                        <a:solidFill>
                          <a:srgbClr val="000000"/>
                        </a:solidFill>
                        <a:latin typeface="+mj-lt"/>
                      </a:endParaRPr>
                    </a:p>
                  </a:txBody>
                  <a:tcPr marL="9525" marR="9525" marT="9525" marB="0" anchor="ctr">
                    <a:lnL>
                      <a:noFill/>
                    </a:lnL>
                    <a:lnR>
                      <a:noFill/>
                    </a:lnR>
                    <a:lnT>
                      <a:noFill/>
                    </a:lnT>
                    <a:lnB>
                      <a:noFill/>
                    </a:lnB>
                    <a:solidFill>
                      <a:schemeClr val="bg1"/>
                    </a:solidFill>
                  </a:tcPr>
                </a:tc>
                <a:tc vMerge="1">
                  <a:txBody>
                    <a:bodyPr/>
                    <a:lstStyle/>
                    <a:p>
                      <a:pPr algn="ctr" fontAlgn="b"/>
                      <a:endParaRPr lang="en-US" sz="2400" b="0" i="0" u="none" strike="noStrike" dirty="0">
                        <a:solidFill>
                          <a:srgbClr val="000000"/>
                        </a:solidFill>
                        <a:latin typeface="Calibri"/>
                      </a:endParaRPr>
                    </a:p>
                  </a:txBody>
                  <a:tcPr marL="9525" marR="9525" marT="9525" marB="0" anchor="ctr">
                    <a:lnL>
                      <a:noFill/>
                    </a:lnL>
                    <a:lnR>
                      <a:noFill/>
                    </a:lnR>
                    <a:lnT>
                      <a:noFill/>
                    </a:lnT>
                    <a:lnB>
                      <a:noFill/>
                    </a:lnB>
                  </a:tcPr>
                </a:tc>
              </a:tr>
              <a:tr h="669798">
                <a:tc vMerge="1">
                  <a:txBody>
                    <a:bodyPr/>
                    <a:lstStyle/>
                    <a:p>
                      <a:pPr algn="l" fontAlgn="b"/>
                      <a:endParaRPr lang="en-US" sz="2400" b="0" i="0" u="none" strike="noStrike" dirty="0">
                        <a:solidFill>
                          <a:srgbClr val="000000"/>
                        </a:solidFill>
                        <a:latin typeface="Calibri"/>
                      </a:endParaRPr>
                    </a:p>
                  </a:txBody>
                  <a:tcPr marL="9525" marR="9525" marT="9525" marB="0" anchor="b">
                    <a:lnL>
                      <a:noFill/>
                    </a:lnL>
                    <a:lnR>
                      <a:noFill/>
                    </a:lnR>
                    <a:lnT>
                      <a:noFill/>
                    </a:lnT>
                    <a:lnB>
                      <a:noFill/>
                    </a:lnB>
                  </a:tcPr>
                </a:tc>
                <a:tc rowSpan="2">
                  <a:txBody>
                    <a:bodyPr/>
                    <a:lstStyle/>
                    <a:p>
                      <a:pPr algn="r" fontAlgn="b"/>
                      <a:r>
                        <a:rPr lang="en-US" sz="2400" b="0" i="1" u="none" strike="noStrike" dirty="0">
                          <a:solidFill>
                            <a:srgbClr val="000000"/>
                          </a:solidFill>
                          <a:latin typeface="+mj-lt"/>
                        </a:rPr>
                        <a:t>Anal</a:t>
                      </a:r>
                    </a:p>
                  </a:txBody>
                  <a:tcPr marL="9525" marR="9525" marT="9525" marB="0" anchor="ct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rowSpan="2">
                  <a:txBody>
                    <a:bodyPr/>
                    <a:lstStyle/>
                    <a:p>
                      <a:pPr marL="0" marR="0" indent="0" algn="ctr" defTabSz="815252" rtl="0" eaLnBrk="1" fontAlgn="auto" latinLnBrk="0" hangingPunct="1">
                        <a:lnSpc>
                          <a:spcPct val="100000"/>
                        </a:lnSpc>
                        <a:spcBef>
                          <a:spcPts val="0"/>
                        </a:spcBef>
                        <a:spcAft>
                          <a:spcPts val="0"/>
                        </a:spcAft>
                        <a:buClrTx/>
                        <a:buSzTx/>
                        <a:buFontTx/>
                        <a:buNone/>
                        <a:tabLst/>
                        <a:defRPr/>
                      </a:pPr>
                      <a:endParaRPr lang="en-US" sz="2400" dirty="0" smtClean="0">
                        <a:latin typeface="+mj-lt"/>
                      </a:endParaRPr>
                    </a:p>
                  </a:txBody>
                  <a:tcPr marL="9525" marR="9525" marT="9525" marB="0" anchor="ct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rowSpan="2">
                  <a:txBody>
                    <a:bodyPr/>
                    <a:lstStyle/>
                    <a:p>
                      <a:pPr marL="0" marR="0" indent="0" algn="ctr" defTabSz="815252" rtl="0" eaLnBrk="1" fontAlgn="auto" latinLnBrk="0" hangingPunct="1">
                        <a:lnSpc>
                          <a:spcPct val="100000"/>
                        </a:lnSpc>
                        <a:spcBef>
                          <a:spcPts val="0"/>
                        </a:spcBef>
                        <a:spcAft>
                          <a:spcPts val="0"/>
                        </a:spcAft>
                        <a:buClrTx/>
                        <a:buSzTx/>
                        <a:buFontTx/>
                        <a:buNone/>
                        <a:tabLst/>
                        <a:defRPr/>
                      </a:pPr>
                      <a:r>
                        <a:rPr lang="en-GB" sz="2200" dirty="0" smtClean="0">
                          <a:latin typeface="+mj-lt"/>
                        </a:rPr>
                        <a:t>N</a:t>
                      </a:r>
                      <a:r>
                        <a:rPr lang="en-GB" sz="2200" baseline="0" dirty="0" smtClean="0">
                          <a:latin typeface="+mj-lt"/>
                        </a:rPr>
                        <a:t>/A</a:t>
                      </a:r>
                      <a:endParaRPr lang="en-US" sz="2200" dirty="0" smtClean="0">
                        <a:latin typeface="+mj-lt"/>
                      </a:endParaRPr>
                    </a:p>
                  </a:txBody>
                  <a:tcPr marL="9525" marR="9525" marT="9525" marB="0" anchor="ct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chemeClr val="accent2">
                        <a:lumMod val="20000"/>
                        <a:lumOff val="80000"/>
                      </a:schemeClr>
                    </a:solidFill>
                  </a:tcPr>
                </a:tc>
                <a:tc rowSpan="2">
                  <a:txBody>
                    <a:bodyPr/>
                    <a:lstStyle/>
                    <a:p>
                      <a:pPr marL="0" marR="0" indent="0" algn="ctr" defTabSz="815252" rtl="0" eaLnBrk="1" fontAlgn="b" latinLnBrk="0" hangingPunct="1">
                        <a:lnSpc>
                          <a:spcPct val="100000"/>
                        </a:lnSpc>
                        <a:spcBef>
                          <a:spcPts val="0"/>
                        </a:spcBef>
                        <a:spcAft>
                          <a:spcPts val="0"/>
                        </a:spcAft>
                        <a:buClrTx/>
                        <a:buSzTx/>
                        <a:buFontTx/>
                        <a:buNone/>
                        <a:tabLst/>
                        <a:defRPr/>
                      </a:pPr>
                      <a:r>
                        <a:rPr lang="en-GB" sz="2200" dirty="0" smtClean="0">
                          <a:latin typeface="+mj-lt"/>
                        </a:rPr>
                        <a:t>N</a:t>
                      </a:r>
                      <a:r>
                        <a:rPr lang="en-GB" sz="2200" baseline="0" dirty="0" smtClean="0">
                          <a:latin typeface="+mj-lt"/>
                        </a:rPr>
                        <a:t>/A</a:t>
                      </a:r>
                      <a:endParaRPr lang="en-US" sz="2200" dirty="0" smtClean="0">
                        <a:latin typeface="+mj-lt"/>
                      </a:endParaRPr>
                    </a:p>
                  </a:txBody>
                  <a:tcPr marL="9525" marR="9525" marT="9525" marB="0" anchor="ctr">
                    <a:lnL>
                      <a:noFill/>
                    </a:lnL>
                    <a:lnR>
                      <a:noFill/>
                    </a:lnR>
                    <a:lnT>
                      <a:noFill/>
                    </a:lnT>
                    <a:lnB>
                      <a:noFill/>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endParaRPr lang="en-US" sz="2200" b="0" i="0" u="none" strike="noStrike">
                        <a:solidFill>
                          <a:srgbClr val="000000"/>
                        </a:solidFill>
                        <a:latin typeface="+mj-lt"/>
                      </a:endParaRPr>
                    </a:p>
                  </a:txBody>
                  <a:tcPr marL="9525" marR="9525" marT="9525" marB="0" anchor="ctr">
                    <a:lnL>
                      <a:noFill/>
                    </a:lnL>
                    <a:lnR>
                      <a:noFill/>
                    </a:lnR>
                    <a:lnT>
                      <a:noFill/>
                    </a:lnT>
                    <a:lnB>
                      <a:noFill/>
                    </a:lnB>
                  </a:tcPr>
                </a:tc>
                <a:tc>
                  <a:txBody>
                    <a:bodyPr/>
                    <a:lstStyle/>
                    <a:p>
                      <a:pPr algn="ctr" fontAlgn="b"/>
                      <a:endParaRPr lang="en-US" sz="2200" b="0" i="0" u="none" strike="noStrike" dirty="0" smtClean="0">
                        <a:solidFill>
                          <a:srgbClr val="000000"/>
                        </a:solidFill>
                        <a:latin typeface="+mj-lt"/>
                      </a:endParaRPr>
                    </a:p>
                    <a:p>
                      <a:pPr algn="ctr" fontAlgn="b"/>
                      <a:r>
                        <a:rPr lang="en-US" sz="2200" b="0" i="0" u="none" strike="noStrike" dirty="0" smtClean="0">
                          <a:solidFill>
                            <a:srgbClr val="000000"/>
                          </a:solidFill>
                          <a:latin typeface="+mj-lt"/>
                        </a:rPr>
                        <a:t>180</a:t>
                      </a:r>
                      <a:endParaRPr lang="en-US" sz="2200" b="0" i="0" u="none" strike="noStrike" dirty="0">
                        <a:solidFill>
                          <a:srgbClr val="000000"/>
                        </a:solidFill>
                        <a:latin typeface="+mj-lt"/>
                      </a:endParaRPr>
                    </a:p>
                  </a:txBody>
                  <a:tcPr marL="9525" marR="9525" marT="9525" marB="0" anchor="ctr">
                    <a:lnL>
                      <a:noFill/>
                    </a:lnL>
                    <a:lnR>
                      <a:noFill/>
                    </a:lnR>
                    <a:lnT>
                      <a:noFill/>
                    </a:lnT>
                    <a:lnB>
                      <a:noFill/>
                    </a:lnB>
                    <a:solidFill>
                      <a:schemeClr val="bg1"/>
                    </a:solidFill>
                  </a:tcPr>
                </a:tc>
                <a:tc rowSpan="2">
                  <a:txBody>
                    <a:bodyPr/>
                    <a:lstStyle/>
                    <a:p>
                      <a:pPr algn="ctr" fontAlgn="b"/>
                      <a:r>
                        <a:rPr lang="en-US" sz="2200" b="0" i="0" u="none" strike="noStrike" dirty="0" smtClean="0">
                          <a:solidFill>
                            <a:srgbClr val="000000"/>
                          </a:solidFill>
                          <a:latin typeface="+mj-lt"/>
                        </a:rPr>
                        <a:t>76 (42%)</a:t>
                      </a:r>
                      <a:endParaRPr lang="en-US" sz="2200" b="0" i="0" u="none" strike="noStrike" dirty="0">
                        <a:solidFill>
                          <a:srgbClr val="000000"/>
                        </a:solidFill>
                        <a:latin typeface="+mj-lt"/>
                      </a:endParaRPr>
                    </a:p>
                  </a:txBody>
                  <a:tcPr marL="9525" marR="9525" marT="9525" marB="0" anchor="ctr">
                    <a:lnL>
                      <a:noFill/>
                    </a:lnL>
                    <a:lnR>
                      <a:noFill/>
                    </a:lnR>
                    <a:lnT>
                      <a:noFill/>
                    </a:lnT>
                    <a:lnB>
                      <a:noFill/>
                    </a:lnB>
                    <a:solidFill>
                      <a:schemeClr val="bg1"/>
                    </a:solidFill>
                  </a:tcPr>
                </a:tc>
              </a:tr>
              <a:tr h="190500">
                <a:tc vMerge="1">
                  <a:txBody>
                    <a:bodyPr/>
                    <a:lstStyle/>
                    <a:p>
                      <a:pPr algn="l" fontAlgn="b"/>
                      <a:endParaRPr lang="en-US" sz="2400" b="0" i="0" u="none" strike="noStrike" dirty="0">
                        <a:solidFill>
                          <a:srgbClr val="000000"/>
                        </a:solidFill>
                        <a:latin typeface="Calibri"/>
                      </a:endParaRPr>
                    </a:p>
                  </a:txBody>
                  <a:tcPr marL="9525" marR="9525" marT="9525" marB="0" anchor="b">
                    <a:lnL>
                      <a:noFill/>
                    </a:lnL>
                    <a:lnR>
                      <a:noFill/>
                    </a:lnR>
                    <a:lnT>
                      <a:noFill/>
                    </a:lnT>
                    <a:lnB>
                      <a:noFill/>
                    </a:lnB>
                  </a:tcPr>
                </a:tc>
                <a:tc vMerge="1">
                  <a:txBody>
                    <a:bodyPr/>
                    <a:lstStyle/>
                    <a:p>
                      <a:pPr algn="l" fontAlgn="b"/>
                      <a:endParaRPr lang="en-US" sz="2400" b="0" i="0" u="none" strike="noStrike" dirty="0">
                        <a:solidFill>
                          <a:srgbClr val="000000"/>
                        </a:solidFill>
                        <a:latin typeface="Calibri"/>
                      </a:endParaRPr>
                    </a:p>
                  </a:txBody>
                  <a:tcPr marL="9525" marR="9525" marT="9525" marB="0" anchor="ctr"/>
                </a:tc>
                <a:tc vMerge="1">
                  <a:txBody>
                    <a:bodyPr/>
                    <a:lstStyle/>
                    <a:p>
                      <a:endParaRPr lang="en-US"/>
                    </a:p>
                  </a:txBody>
                  <a:tcPr/>
                </a:tc>
                <a:tc vMerge="1">
                  <a:txBody>
                    <a:bodyPr/>
                    <a:lstStyle/>
                    <a:p>
                      <a:pPr algn="l" fontAlgn="b"/>
                      <a:endParaRPr lang="en-US" sz="2400" b="0" i="0" u="none" strike="noStrike" dirty="0">
                        <a:solidFill>
                          <a:srgbClr val="000000"/>
                        </a:solidFill>
                        <a:latin typeface="Calibri"/>
                      </a:endParaRPr>
                    </a:p>
                  </a:txBody>
                  <a:tcPr marL="9525" marR="9525" marT="9525" marB="0" anchor="ctr"/>
                </a:tc>
                <a:tc vMerge="1">
                  <a:txBody>
                    <a:bodyPr/>
                    <a:lstStyle/>
                    <a:p>
                      <a:pPr algn="l" fontAlgn="b"/>
                      <a:endParaRPr lang="en-US" sz="2400" b="0" i="0" u="none" strike="noStrike" dirty="0">
                        <a:solidFill>
                          <a:srgbClr val="000000"/>
                        </a:solidFill>
                        <a:latin typeface="Calibri"/>
                      </a:endParaRPr>
                    </a:p>
                  </a:txBody>
                  <a:tcPr marL="9525" marR="9525" marT="9525" marB="0" anchor="ctr">
                    <a:lnL>
                      <a:noFill/>
                    </a:lnL>
                    <a:lnR>
                      <a:noFill/>
                    </a:lnR>
                    <a:lnT>
                      <a:noFill/>
                    </a:lnT>
                    <a:lnB>
                      <a:noFill/>
                    </a:lnB>
                  </a:tcPr>
                </a:tc>
                <a:tc>
                  <a:txBody>
                    <a:bodyPr/>
                    <a:lstStyle/>
                    <a:p>
                      <a:pPr algn="ctr" fontAlgn="b"/>
                      <a:endParaRPr lang="en-US" sz="2200" b="0" i="0" u="none" strike="noStrike">
                        <a:solidFill>
                          <a:srgbClr val="000000"/>
                        </a:solidFill>
                        <a:latin typeface="+mj-lt"/>
                      </a:endParaRPr>
                    </a:p>
                  </a:txBody>
                  <a:tcPr marL="9525" marR="9525" marT="9525" marB="0" anchor="ctr">
                    <a:lnL>
                      <a:noFill/>
                    </a:lnL>
                    <a:lnR>
                      <a:noFill/>
                    </a:lnR>
                    <a:lnT>
                      <a:noFill/>
                    </a:lnT>
                    <a:lnB>
                      <a:noFill/>
                    </a:lnB>
                  </a:tcPr>
                </a:tc>
                <a:tc>
                  <a:txBody>
                    <a:bodyPr/>
                    <a:lstStyle/>
                    <a:p>
                      <a:pPr algn="ctr" fontAlgn="b"/>
                      <a:r>
                        <a:rPr lang="en-US" sz="2200" b="0" i="1" u="none" strike="noStrike" dirty="0" smtClean="0">
                          <a:solidFill>
                            <a:srgbClr val="000000"/>
                          </a:solidFill>
                          <a:latin typeface="+mj-lt"/>
                        </a:rPr>
                        <a:t>51%</a:t>
                      </a:r>
                      <a:endParaRPr lang="en-US" sz="2200" b="0" i="1" u="none" strike="noStrike" dirty="0">
                        <a:solidFill>
                          <a:srgbClr val="000000"/>
                        </a:solidFill>
                        <a:latin typeface="+mj-lt"/>
                      </a:endParaRPr>
                    </a:p>
                  </a:txBody>
                  <a:tcPr marL="9525" marR="9525" marT="9525" marB="0" anchor="ctr">
                    <a:lnL>
                      <a:noFill/>
                    </a:lnL>
                    <a:lnR>
                      <a:noFill/>
                    </a:lnR>
                    <a:lnT>
                      <a:noFill/>
                    </a:lnT>
                    <a:lnB>
                      <a:noFill/>
                    </a:lnB>
                    <a:solidFill>
                      <a:schemeClr val="bg1"/>
                    </a:solidFill>
                  </a:tcPr>
                </a:tc>
                <a:tc vMerge="1">
                  <a:txBody>
                    <a:bodyPr/>
                    <a:lstStyle/>
                    <a:p>
                      <a:pPr algn="ctr" fontAlgn="b"/>
                      <a:endParaRPr lang="en-US" sz="2400" b="0" i="0" u="none" strike="noStrike" dirty="0">
                        <a:solidFill>
                          <a:srgbClr val="000000"/>
                        </a:solidFill>
                        <a:latin typeface="Calibri"/>
                      </a:endParaRPr>
                    </a:p>
                  </a:txBody>
                  <a:tcPr marL="9525" marR="9525" marT="9525" marB="0" anchor="ctr">
                    <a:lnL>
                      <a:noFill/>
                    </a:lnL>
                    <a:lnR>
                      <a:noFill/>
                    </a:lnR>
                    <a:lnT>
                      <a:noFill/>
                    </a:lnT>
                    <a:lnB>
                      <a:noFill/>
                    </a:lnB>
                  </a:tcPr>
                </a:tc>
              </a:tr>
              <a:tr h="741045">
                <a:tc vMerge="1">
                  <a:txBody>
                    <a:bodyPr/>
                    <a:lstStyle/>
                    <a:p>
                      <a:pPr algn="l" fontAlgn="b"/>
                      <a:endParaRPr lang="en-US" sz="2400" b="0" i="0" u="none" strike="noStrike" dirty="0">
                        <a:solidFill>
                          <a:srgbClr val="000000"/>
                        </a:solidFill>
                        <a:latin typeface="Calibri"/>
                      </a:endParaRPr>
                    </a:p>
                  </a:txBody>
                  <a:tcPr marL="9525" marR="9525" marT="9525" marB="0" anchor="b">
                    <a:lnL>
                      <a:noFill/>
                    </a:lnL>
                    <a:lnR>
                      <a:noFill/>
                    </a:lnR>
                    <a:lnT>
                      <a:noFill/>
                    </a:lnT>
                    <a:lnB>
                      <a:noFill/>
                    </a:lnB>
                  </a:tcPr>
                </a:tc>
                <a:tc rowSpan="2">
                  <a:txBody>
                    <a:bodyPr/>
                    <a:lstStyle/>
                    <a:p>
                      <a:pPr algn="r" fontAlgn="b"/>
                      <a:r>
                        <a:rPr lang="en-US" sz="2400" b="0" i="1" u="none" strike="noStrike" dirty="0">
                          <a:solidFill>
                            <a:srgbClr val="000000"/>
                          </a:solidFill>
                          <a:latin typeface="+mj-lt"/>
                        </a:rPr>
                        <a:t>Both</a:t>
                      </a:r>
                    </a:p>
                  </a:txBody>
                  <a:tcPr marL="9525" marR="9525" marT="9525" marB="0" anchor="ct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rowSpan="2">
                  <a:txBody>
                    <a:bodyPr/>
                    <a:lstStyle/>
                    <a:p>
                      <a:pPr marL="0" marR="0" indent="0" algn="ctr" defTabSz="815252" rtl="0" eaLnBrk="1" fontAlgn="auto" latinLnBrk="0" hangingPunct="1">
                        <a:lnSpc>
                          <a:spcPct val="100000"/>
                        </a:lnSpc>
                        <a:spcBef>
                          <a:spcPts val="0"/>
                        </a:spcBef>
                        <a:spcAft>
                          <a:spcPts val="0"/>
                        </a:spcAft>
                        <a:buClrTx/>
                        <a:buSzTx/>
                        <a:buFontTx/>
                        <a:buNone/>
                        <a:tabLst/>
                        <a:defRPr/>
                      </a:pPr>
                      <a:endParaRPr lang="en-US" sz="2400" dirty="0" smtClean="0">
                        <a:latin typeface="+mj-lt"/>
                      </a:endParaRPr>
                    </a:p>
                  </a:txBody>
                  <a:tcPr marL="9525" marR="9525" marT="9525" marB="0" anchor="ct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rowSpan="2">
                  <a:txBody>
                    <a:bodyPr/>
                    <a:lstStyle/>
                    <a:p>
                      <a:pPr marL="0" marR="0" indent="0" algn="ctr" defTabSz="815252" rtl="0" eaLnBrk="1" fontAlgn="auto" latinLnBrk="0" hangingPunct="1">
                        <a:lnSpc>
                          <a:spcPct val="100000"/>
                        </a:lnSpc>
                        <a:spcBef>
                          <a:spcPts val="0"/>
                        </a:spcBef>
                        <a:spcAft>
                          <a:spcPts val="0"/>
                        </a:spcAft>
                        <a:buClrTx/>
                        <a:buSzTx/>
                        <a:buFontTx/>
                        <a:buNone/>
                        <a:tabLst/>
                        <a:defRPr/>
                      </a:pPr>
                      <a:r>
                        <a:rPr lang="en-GB" sz="2200" dirty="0" smtClean="0">
                          <a:latin typeface="+mj-lt"/>
                        </a:rPr>
                        <a:t>N</a:t>
                      </a:r>
                      <a:r>
                        <a:rPr lang="en-GB" sz="2200" baseline="0" dirty="0" smtClean="0">
                          <a:latin typeface="+mj-lt"/>
                        </a:rPr>
                        <a:t>/A</a:t>
                      </a:r>
                      <a:endParaRPr lang="en-US" sz="2200" dirty="0" smtClean="0">
                        <a:latin typeface="+mj-lt"/>
                      </a:endParaRPr>
                    </a:p>
                  </a:txBody>
                  <a:tcPr marL="9525" marR="9525" marT="9525" marB="0" anchor="ct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solidFill>
                      <a:schemeClr val="accent2">
                        <a:lumMod val="20000"/>
                        <a:lumOff val="80000"/>
                      </a:schemeClr>
                    </a:solidFill>
                  </a:tcPr>
                </a:tc>
                <a:tc rowSpan="2">
                  <a:txBody>
                    <a:bodyPr/>
                    <a:lstStyle/>
                    <a:p>
                      <a:pPr marL="0" marR="0" indent="0" algn="ctr" defTabSz="815252" rtl="0" eaLnBrk="1" fontAlgn="b" latinLnBrk="0" hangingPunct="1">
                        <a:lnSpc>
                          <a:spcPct val="100000"/>
                        </a:lnSpc>
                        <a:spcBef>
                          <a:spcPts val="0"/>
                        </a:spcBef>
                        <a:spcAft>
                          <a:spcPts val="0"/>
                        </a:spcAft>
                        <a:buClrTx/>
                        <a:buSzTx/>
                        <a:buFontTx/>
                        <a:buNone/>
                        <a:tabLst/>
                        <a:defRPr/>
                      </a:pPr>
                      <a:r>
                        <a:rPr lang="en-GB" sz="2200" dirty="0" smtClean="0">
                          <a:latin typeface="+mj-lt"/>
                        </a:rPr>
                        <a:t>N</a:t>
                      </a:r>
                      <a:r>
                        <a:rPr lang="en-GB" sz="2200" baseline="0" dirty="0" smtClean="0">
                          <a:latin typeface="+mj-lt"/>
                        </a:rPr>
                        <a:t>/A</a:t>
                      </a:r>
                      <a:endParaRPr lang="en-US" sz="2200" dirty="0" smtClean="0">
                        <a:latin typeface="+mj-lt"/>
                      </a:endParaRPr>
                    </a:p>
                  </a:txBody>
                  <a:tcPr marL="9525" marR="9525" marT="9525" marB="0" anchor="ctr">
                    <a:lnL>
                      <a:noFill/>
                    </a:lnL>
                    <a:lnR>
                      <a:noFill/>
                    </a:lnR>
                    <a:lnT>
                      <a:noFill/>
                    </a:lnT>
                    <a:lnB>
                      <a:noFill/>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endParaRPr lang="en-US" sz="2200" b="0" i="0" u="none" strike="noStrike">
                        <a:solidFill>
                          <a:srgbClr val="000000"/>
                        </a:solidFill>
                        <a:latin typeface="+mj-lt"/>
                      </a:endParaRPr>
                    </a:p>
                  </a:txBody>
                  <a:tcPr marL="9525" marR="9525" marT="9525" marB="0" anchor="ctr">
                    <a:lnL>
                      <a:noFill/>
                    </a:lnL>
                    <a:lnR>
                      <a:noFill/>
                    </a:lnR>
                    <a:lnT>
                      <a:noFill/>
                    </a:lnT>
                    <a:lnB>
                      <a:noFill/>
                    </a:lnB>
                  </a:tcPr>
                </a:tc>
                <a:tc>
                  <a:txBody>
                    <a:bodyPr/>
                    <a:lstStyle/>
                    <a:p>
                      <a:pPr algn="ctr" fontAlgn="b"/>
                      <a:endParaRPr lang="en-US" sz="2200" b="0" i="0" u="none" strike="noStrike" dirty="0" smtClean="0">
                        <a:solidFill>
                          <a:srgbClr val="000000"/>
                        </a:solidFill>
                        <a:latin typeface="+mj-lt"/>
                      </a:endParaRPr>
                    </a:p>
                    <a:p>
                      <a:pPr algn="ctr" fontAlgn="b"/>
                      <a:r>
                        <a:rPr lang="en-US" sz="2200" b="0" i="0" u="none" strike="noStrike" dirty="0" smtClean="0">
                          <a:solidFill>
                            <a:srgbClr val="000000"/>
                          </a:solidFill>
                          <a:latin typeface="+mj-lt"/>
                        </a:rPr>
                        <a:t>140</a:t>
                      </a:r>
                      <a:endParaRPr lang="en-US" sz="2200" b="0" i="0" u="none" strike="noStrike" dirty="0">
                        <a:solidFill>
                          <a:srgbClr val="000000"/>
                        </a:solidFill>
                        <a:latin typeface="+mj-lt"/>
                      </a:endParaRPr>
                    </a:p>
                  </a:txBody>
                  <a:tcPr marL="9525" marR="9525" marT="9525" marB="0" anchor="ctr">
                    <a:lnL>
                      <a:noFill/>
                    </a:lnL>
                    <a:lnR>
                      <a:noFill/>
                    </a:lnR>
                    <a:lnT>
                      <a:noFill/>
                    </a:lnT>
                    <a:lnB>
                      <a:noFill/>
                    </a:lnB>
                    <a:solidFill>
                      <a:schemeClr val="bg1"/>
                    </a:solidFill>
                  </a:tcPr>
                </a:tc>
                <a:tc rowSpan="2">
                  <a:txBody>
                    <a:bodyPr/>
                    <a:lstStyle/>
                    <a:p>
                      <a:pPr algn="ctr" fontAlgn="b"/>
                      <a:r>
                        <a:rPr lang="en-US" sz="2200" b="0" i="0" u="none" strike="noStrike" dirty="0" smtClean="0">
                          <a:solidFill>
                            <a:srgbClr val="000000"/>
                          </a:solidFill>
                          <a:latin typeface="+mj-lt"/>
                        </a:rPr>
                        <a:t>45 (32%)</a:t>
                      </a:r>
                      <a:endParaRPr lang="en-US" sz="2200" b="0" i="0" u="none" strike="noStrike" dirty="0">
                        <a:solidFill>
                          <a:srgbClr val="000000"/>
                        </a:solidFill>
                        <a:latin typeface="+mj-lt"/>
                      </a:endParaRPr>
                    </a:p>
                  </a:txBody>
                  <a:tcPr marL="9525" marR="9525" marT="9525" marB="0" anchor="ctr">
                    <a:lnL>
                      <a:noFill/>
                    </a:lnL>
                    <a:lnR>
                      <a:noFill/>
                    </a:lnR>
                    <a:lnT>
                      <a:noFill/>
                    </a:lnT>
                    <a:lnB>
                      <a:noFill/>
                    </a:lnB>
                    <a:solidFill>
                      <a:schemeClr val="bg1"/>
                    </a:solidFill>
                  </a:tcPr>
                </a:tc>
              </a:tr>
              <a:tr h="190500">
                <a:tc vMerge="1">
                  <a:txBody>
                    <a:bodyPr/>
                    <a:lstStyle/>
                    <a:p>
                      <a:pPr algn="l" fontAlgn="b"/>
                      <a:endParaRPr lang="en-US" sz="2400" b="0" i="0" u="none" strike="noStrike" dirty="0">
                        <a:solidFill>
                          <a:srgbClr val="000000"/>
                        </a:solidFill>
                        <a:latin typeface="Calibri"/>
                      </a:endParaRPr>
                    </a:p>
                  </a:txBody>
                  <a:tcPr marL="9525" marR="9525" marT="9525" marB="0" anchor="b">
                    <a:lnL>
                      <a:noFill/>
                    </a:lnL>
                    <a:lnR>
                      <a:noFill/>
                    </a:lnR>
                    <a:lnT>
                      <a:noFill/>
                    </a:lnT>
                    <a:lnB>
                      <a:noFill/>
                    </a:lnB>
                  </a:tcPr>
                </a:tc>
                <a:tc vMerge="1">
                  <a:txBody>
                    <a:bodyPr/>
                    <a:lstStyle/>
                    <a:p>
                      <a:pPr algn="l" fontAlgn="b"/>
                      <a:endParaRPr lang="en-US" sz="2400" b="0" i="0" u="none" strike="noStrike" dirty="0">
                        <a:solidFill>
                          <a:srgbClr val="000000"/>
                        </a:solidFill>
                        <a:latin typeface="Calibri"/>
                      </a:endParaRPr>
                    </a:p>
                  </a:txBody>
                  <a:tcPr marL="9525" marR="9525" marT="9525" marB="0" anchor="ctr"/>
                </a:tc>
                <a:tc vMerge="1">
                  <a:txBody>
                    <a:bodyPr/>
                    <a:lstStyle/>
                    <a:p>
                      <a:endParaRPr lang="en-US"/>
                    </a:p>
                  </a:txBody>
                  <a:tcPr/>
                </a:tc>
                <a:tc vMerge="1">
                  <a:txBody>
                    <a:bodyPr/>
                    <a:lstStyle/>
                    <a:p>
                      <a:pPr algn="l" fontAlgn="b"/>
                      <a:endParaRPr lang="en-US" sz="2400" b="0" i="0" u="none" strike="noStrike" dirty="0">
                        <a:solidFill>
                          <a:srgbClr val="000000"/>
                        </a:solidFill>
                        <a:latin typeface="Calibri"/>
                      </a:endParaRPr>
                    </a:p>
                  </a:txBody>
                  <a:tcPr marL="9525" marR="9525" marT="9525" marB="0" anchor="ctr"/>
                </a:tc>
                <a:tc vMerge="1">
                  <a:txBody>
                    <a:bodyPr/>
                    <a:lstStyle/>
                    <a:p>
                      <a:pPr algn="l" fontAlgn="b"/>
                      <a:endParaRPr lang="en-US" sz="2400" b="0" i="0" u="none" strike="noStrike" dirty="0">
                        <a:solidFill>
                          <a:srgbClr val="000000"/>
                        </a:solidFill>
                        <a:latin typeface="Calibri"/>
                      </a:endParaRPr>
                    </a:p>
                  </a:txBody>
                  <a:tcPr marL="9525" marR="9525" marT="9525" marB="0" anchor="ctr">
                    <a:lnL>
                      <a:noFill/>
                    </a:lnL>
                    <a:lnR>
                      <a:noFill/>
                    </a:lnR>
                    <a:lnT>
                      <a:noFill/>
                    </a:lnT>
                    <a:lnB>
                      <a:noFill/>
                    </a:lnB>
                  </a:tcPr>
                </a:tc>
                <a:tc>
                  <a:txBody>
                    <a:bodyPr/>
                    <a:lstStyle/>
                    <a:p>
                      <a:pPr algn="ctr" fontAlgn="b"/>
                      <a:endParaRPr lang="en-US" sz="2200" b="0" i="0" u="none" strike="noStrike">
                        <a:solidFill>
                          <a:srgbClr val="000000"/>
                        </a:solidFill>
                        <a:latin typeface="+mj-lt"/>
                      </a:endParaRPr>
                    </a:p>
                  </a:txBody>
                  <a:tcPr marL="9525" marR="9525" marT="9525" marB="0" anchor="ctr">
                    <a:lnL>
                      <a:noFill/>
                    </a:lnL>
                    <a:lnR>
                      <a:noFill/>
                    </a:lnR>
                    <a:lnT>
                      <a:noFill/>
                    </a:lnT>
                    <a:lnB>
                      <a:noFill/>
                    </a:lnB>
                  </a:tcPr>
                </a:tc>
                <a:tc>
                  <a:txBody>
                    <a:bodyPr/>
                    <a:lstStyle/>
                    <a:p>
                      <a:pPr algn="ctr" fontAlgn="b"/>
                      <a:r>
                        <a:rPr lang="en-US" sz="2200" b="0" i="1" u="none" strike="noStrike" dirty="0" smtClean="0">
                          <a:solidFill>
                            <a:srgbClr val="000000"/>
                          </a:solidFill>
                          <a:latin typeface="+mj-lt"/>
                        </a:rPr>
                        <a:t>40%</a:t>
                      </a:r>
                      <a:endParaRPr lang="en-US" sz="2200" b="0" i="1" u="none" strike="noStrike" dirty="0">
                        <a:solidFill>
                          <a:srgbClr val="000000"/>
                        </a:solidFill>
                        <a:latin typeface="+mj-lt"/>
                      </a:endParaRPr>
                    </a:p>
                  </a:txBody>
                  <a:tcPr marL="9525" marR="9525" marT="9525" marB="0" anchor="ctr">
                    <a:lnL>
                      <a:noFill/>
                    </a:lnL>
                    <a:lnR>
                      <a:noFill/>
                    </a:lnR>
                    <a:lnT>
                      <a:noFill/>
                    </a:lnT>
                    <a:lnB>
                      <a:noFill/>
                    </a:lnB>
                    <a:solidFill>
                      <a:schemeClr val="bg1"/>
                    </a:solidFill>
                  </a:tcPr>
                </a:tc>
                <a:tc vMerge="1">
                  <a:txBody>
                    <a:bodyPr/>
                    <a:lstStyle/>
                    <a:p>
                      <a:pPr algn="ctr" fontAlgn="b"/>
                      <a:endParaRPr lang="en-US" sz="2400" b="0" i="0" u="none" strike="noStrike" dirty="0">
                        <a:solidFill>
                          <a:srgbClr val="000000"/>
                        </a:solidFill>
                        <a:latin typeface="Calibri"/>
                      </a:endParaRPr>
                    </a:p>
                  </a:txBody>
                  <a:tcPr marL="9525" marR="9525" marT="9525" marB="0" anchor="ctr">
                    <a:lnL>
                      <a:noFill/>
                    </a:lnL>
                    <a:lnR>
                      <a:noFill/>
                    </a:lnR>
                    <a:lnT>
                      <a:noFill/>
                    </a:lnT>
                    <a:lnB>
                      <a:noFill/>
                    </a:lnB>
                  </a:tcPr>
                </a:tc>
              </a:tr>
              <a:tr h="931545">
                <a:tc vMerge="1">
                  <a:txBody>
                    <a:bodyPr/>
                    <a:lstStyle/>
                    <a:p>
                      <a:pPr algn="l" fontAlgn="b"/>
                      <a:endParaRPr lang="en-US" sz="2400" b="0" i="0" u="none" strike="noStrike" dirty="0">
                        <a:solidFill>
                          <a:srgbClr val="000000"/>
                        </a:solidFill>
                        <a:latin typeface="Calibri"/>
                      </a:endParaRPr>
                    </a:p>
                  </a:txBody>
                  <a:tcPr marL="9525" marR="9525" marT="9525" marB="0" anchor="b">
                    <a:lnL>
                      <a:noFill/>
                    </a:lnL>
                    <a:lnR>
                      <a:noFill/>
                    </a:lnR>
                    <a:lnT>
                      <a:noFill/>
                    </a:lnT>
                    <a:lnB>
                      <a:noFill/>
                    </a:lnB>
                  </a:tcPr>
                </a:tc>
                <a:tc>
                  <a:txBody>
                    <a:bodyPr/>
                    <a:lstStyle/>
                    <a:p>
                      <a:pPr algn="r" fontAlgn="b"/>
                      <a:r>
                        <a:rPr lang="en-US" sz="2400" b="1" i="0" u="none" strike="noStrike" dirty="0">
                          <a:solidFill>
                            <a:srgbClr val="000000"/>
                          </a:solidFill>
                          <a:latin typeface="+mj-lt"/>
                        </a:rPr>
                        <a:t>Total</a:t>
                      </a:r>
                    </a:p>
                  </a:txBody>
                  <a:tcPr marL="9525" marR="9525" marT="9525" marB="0" anchor="ctr">
                    <a:lnL w="12700" cmpd="sng">
                      <a:noFill/>
                      <a:prstDash val="solid"/>
                    </a:lnL>
                    <a:lnR w="12700" cmpd="sng">
                      <a:noFill/>
                      <a:prstDash val="solid"/>
                    </a:lnR>
                    <a:lnT w="12700" cmpd="sng">
                      <a:noFill/>
                      <a:prstDash val="soli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815252" rtl="0" eaLnBrk="1" fontAlgn="auto" latinLnBrk="0" hangingPunct="1">
                        <a:lnSpc>
                          <a:spcPct val="100000"/>
                        </a:lnSpc>
                        <a:spcBef>
                          <a:spcPts val="0"/>
                        </a:spcBef>
                        <a:spcAft>
                          <a:spcPts val="0"/>
                        </a:spcAft>
                        <a:buClrTx/>
                        <a:buSzTx/>
                        <a:buFontTx/>
                        <a:buNone/>
                        <a:tabLst/>
                        <a:defRPr/>
                      </a:pPr>
                      <a:endParaRPr lang="en-US" sz="2400" dirty="0" smtClean="0">
                        <a:latin typeface="+mj-lt"/>
                      </a:endParaRPr>
                    </a:p>
                  </a:txBody>
                  <a:tcPr marL="9525" marR="9525" marT="9525" marB="0" anchor="ctr">
                    <a:lnL w="12700" cmpd="sng">
                      <a:noFill/>
                      <a:prstDash val="solid"/>
                    </a:lnL>
                    <a:lnR w="12700" cmpd="sng">
                      <a:noFill/>
                      <a:prstDash val="solid"/>
                    </a:lnR>
                    <a:lnT w="12700" cmpd="sng">
                      <a:noFill/>
                      <a:prstDash val="soli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815252" rtl="0" eaLnBrk="1" fontAlgn="auto" latinLnBrk="0" hangingPunct="1">
                        <a:lnSpc>
                          <a:spcPct val="100000"/>
                        </a:lnSpc>
                        <a:spcBef>
                          <a:spcPts val="0"/>
                        </a:spcBef>
                        <a:spcAft>
                          <a:spcPts val="0"/>
                        </a:spcAft>
                        <a:buClrTx/>
                        <a:buSzTx/>
                        <a:buFontTx/>
                        <a:buNone/>
                        <a:tabLst/>
                        <a:defRPr/>
                      </a:pPr>
                      <a:r>
                        <a:rPr lang="en-GB" sz="2200" dirty="0" smtClean="0">
                          <a:latin typeface="+mj-lt"/>
                        </a:rPr>
                        <a:t>N</a:t>
                      </a:r>
                      <a:r>
                        <a:rPr lang="en-GB" sz="2200" baseline="0" dirty="0" smtClean="0">
                          <a:latin typeface="+mj-lt"/>
                        </a:rPr>
                        <a:t>/A</a:t>
                      </a:r>
                      <a:endParaRPr lang="en-US" sz="2200" dirty="0" smtClean="0">
                        <a:latin typeface="+mj-lt"/>
                      </a:endParaRPr>
                    </a:p>
                  </a:txBody>
                  <a:tcPr marL="9525" marR="9525" marT="9525" marB="0" anchor="ctr">
                    <a:lnL w="12700" cmpd="sng">
                      <a:noFill/>
                      <a:prstDash val="solid"/>
                    </a:lnL>
                    <a:lnR w="12700" cmpd="sng">
                      <a:noFill/>
                      <a:prstDash val="solid"/>
                    </a:lnR>
                    <a:lnT w="12700" cmpd="sng">
                      <a:noFill/>
                      <a:prstDash val="soli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marL="0" marR="0" indent="0" algn="ctr" defTabSz="815252" rtl="0" eaLnBrk="1" fontAlgn="b" latinLnBrk="0" hangingPunct="1">
                        <a:lnSpc>
                          <a:spcPct val="100000"/>
                        </a:lnSpc>
                        <a:spcBef>
                          <a:spcPts val="0"/>
                        </a:spcBef>
                        <a:spcAft>
                          <a:spcPts val="0"/>
                        </a:spcAft>
                        <a:buClrTx/>
                        <a:buSzTx/>
                        <a:buFontTx/>
                        <a:buNone/>
                        <a:tabLst/>
                        <a:defRPr/>
                      </a:pPr>
                      <a:r>
                        <a:rPr lang="en-GB" sz="2200" dirty="0" smtClean="0">
                          <a:latin typeface="+mj-lt"/>
                        </a:rPr>
                        <a:t>N</a:t>
                      </a:r>
                      <a:r>
                        <a:rPr lang="en-GB" sz="2200" baseline="0" dirty="0" smtClean="0">
                          <a:latin typeface="+mj-lt"/>
                        </a:rPr>
                        <a:t>/A</a:t>
                      </a:r>
                      <a:endParaRPr lang="en-US" sz="2200" dirty="0" smtClean="0">
                        <a:latin typeface="+mj-lt"/>
                      </a:endParaRP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endParaRPr lang="en-US" sz="2200" b="1" i="0" u="none" strike="noStrike" dirty="0">
                        <a:solidFill>
                          <a:srgbClr val="000000"/>
                        </a:solidFill>
                        <a:latin typeface="+mj-lt"/>
                      </a:endParaRPr>
                    </a:p>
                  </a:txBody>
                  <a:tcPr marL="9525" marR="9525" marT="9525"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2200" b="1" i="0" u="none" strike="noStrike" dirty="0" smtClean="0">
                          <a:solidFill>
                            <a:srgbClr val="000000"/>
                          </a:solidFill>
                          <a:latin typeface="+mj-lt"/>
                        </a:rPr>
                        <a:t>350</a:t>
                      </a:r>
                      <a:endParaRPr lang="en-US" sz="2200" b="1" i="0" u="none" strike="noStrike" dirty="0">
                        <a:solidFill>
                          <a:srgbClr val="000000"/>
                        </a:solidFill>
                        <a:latin typeface="+mj-lt"/>
                      </a:endParaRP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2200" b="1" i="0" u="none" strike="noStrike" dirty="0" smtClean="0">
                          <a:solidFill>
                            <a:srgbClr val="000000"/>
                          </a:solidFill>
                          <a:latin typeface="+mj-lt"/>
                        </a:rPr>
                        <a:t>148 (42%)**</a:t>
                      </a:r>
                      <a:endParaRPr lang="en-US" sz="2200" b="1" i="0" u="none" strike="noStrike" dirty="0">
                        <a:solidFill>
                          <a:srgbClr val="000000"/>
                        </a:solidFill>
                        <a:latin typeface="+mj-lt"/>
                      </a:endParaRP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
        <p:nvSpPr>
          <p:cNvPr id="1257" name="TextBox 73"/>
          <p:cNvSpPr txBox="1">
            <a:spLocks noChangeArrowheads="1"/>
          </p:cNvSpPr>
          <p:nvPr/>
        </p:nvSpPr>
        <p:spPr bwMode="auto">
          <a:xfrm>
            <a:off x="38117463" y="18165763"/>
            <a:ext cx="2743200" cy="1014412"/>
          </a:xfrm>
          <a:prstGeom prst="rect">
            <a:avLst/>
          </a:prstGeom>
          <a:noFill/>
          <a:ln w="9525">
            <a:noFill/>
            <a:miter lim="800000"/>
            <a:headEnd/>
            <a:tailEnd/>
          </a:ln>
        </p:spPr>
        <p:txBody>
          <a:bodyPr>
            <a:spAutoFit/>
          </a:bodyPr>
          <a:lstStyle/>
          <a:p>
            <a:r>
              <a:rPr lang="en-GB" sz="2000">
                <a:cs typeface="ＭＳ Ｐゴシック"/>
              </a:rPr>
              <a:t>median (IQR)</a:t>
            </a:r>
          </a:p>
          <a:p>
            <a:r>
              <a:rPr lang="en-GB" sz="2000">
                <a:cs typeface="ＭＳ Ｐゴシック"/>
              </a:rPr>
              <a:t>RAI  10 (5 to 18)* </a:t>
            </a:r>
          </a:p>
          <a:p>
            <a:r>
              <a:rPr lang="en-GB" sz="2000">
                <a:cs typeface="ＭＳ Ｐゴシック"/>
              </a:rPr>
              <a:t>IAI    2  (1 to 6) **</a:t>
            </a:r>
            <a:endParaRPr lang="en-US" sz="2000">
              <a:cs typeface="ＭＳ Ｐゴシック"/>
            </a:endParaRPr>
          </a:p>
        </p:txBody>
      </p:sp>
      <p:sp>
        <p:nvSpPr>
          <p:cNvPr id="1258" name="TextBox 74"/>
          <p:cNvSpPr txBox="1">
            <a:spLocks noChangeArrowheads="1"/>
          </p:cNvSpPr>
          <p:nvPr/>
        </p:nvSpPr>
        <p:spPr bwMode="auto">
          <a:xfrm>
            <a:off x="42841863" y="18165763"/>
            <a:ext cx="2743200" cy="1014412"/>
          </a:xfrm>
          <a:prstGeom prst="rect">
            <a:avLst/>
          </a:prstGeom>
          <a:noFill/>
          <a:ln w="9525">
            <a:noFill/>
            <a:miter lim="800000"/>
            <a:headEnd/>
            <a:tailEnd/>
          </a:ln>
        </p:spPr>
        <p:txBody>
          <a:bodyPr>
            <a:spAutoFit/>
          </a:bodyPr>
          <a:lstStyle/>
          <a:p>
            <a:r>
              <a:rPr lang="en-GB" sz="2000">
                <a:cs typeface="ＭＳ Ｐゴシック"/>
              </a:rPr>
              <a:t>median (IQR)</a:t>
            </a:r>
          </a:p>
          <a:p>
            <a:r>
              <a:rPr lang="en-GB" sz="2000">
                <a:cs typeface="ＭＳ Ｐゴシック"/>
              </a:rPr>
              <a:t>RAI   0 (0 to 6)*</a:t>
            </a:r>
          </a:p>
          <a:p>
            <a:r>
              <a:rPr lang="en-GB" sz="2000">
                <a:cs typeface="ＭＳ Ｐゴシック"/>
              </a:rPr>
              <a:t>IAI    6 (3 to 10)**</a:t>
            </a:r>
            <a:endParaRPr lang="en-US" sz="2000">
              <a:cs typeface="ＭＳ Ｐゴシック"/>
            </a:endParaRPr>
          </a:p>
        </p:txBody>
      </p:sp>
      <p:sp>
        <p:nvSpPr>
          <p:cNvPr id="1259" name="TextBox 75"/>
          <p:cNvSpPr txBox="1">
            <a:spLocks noChangeArrowheads="1"/>
          </p:cNvSpPr>
          <p:nvPr/>
        </p:nvSpPr>
        <p:spPr bwMode="auto">
          <a:xfrm>
            <a:off x="39641463" y="25049163"/>
            <a:ext cx="5638800" cy="431800"/>
          </a:xfrm>
          <a:prstGeom prst="rect">
            <a:avLst/>
          </a:prstGeom>
          <a:noFill/>
          <a:ln w="9525">
            <a:noFill/>
            <a:miter lim="800000"/>
            <a:headEnd/>
            <a:tailEnd/>
          </a:ln>
        </p:spPr>
        <p:txBody>
          <a:bodyPr>
            <a:spAutoFit/>
          </a:bodyPr>
          <a:lstStyle/>
          <a:p>
            <a:r>
              <a:rPr lang="en-GB">
                <a:cs typeface="ＭＳ Ｐゴシック"/>
              </a:rPr>
              <a:t>Wilcoxian ranksum: * p&lt;0.0001  ** p=0014</a:t>
            </a:r>
            <a:endParaRPr lang="en-US">
              <a:cs typeface="ＭＳ Ｐゴシック"/>
            </a:endParaRPr>
          </a:p>
        </p:txBody>
      </p:sp>
      <p:sp>
        <p:nvSpPr>
          <p:cNvPr id="1260" name="TextBox 76"/>
          <p:cNvSpPr txBox="1">
            <a:spLocks noChangeArrowheads="1"/>
          </p:cNvSpPr>
          <p:nvPr/>
        </p:nvSpPr>
        <p:spPr bwMode="auto">
          <a:xfrm>
            <a:off x="40327263" y="16133763"/>
            <a:ext cx="5638800" cy="431800"/>
          </a:xfrm>
          <a:prstGeom prst="rect">
            <a:avLst/>
          </a:prstGeom>
          <a:noFill/>
          <a:ln w="9525">
            <a:noFill/>
            <a:miter lim="800000"/>
            <a:headEnd/>
            <a:tailEnd/>
          </a:ln>
        </p:spPr>
        <p:txBody>
          <a:bodyPr>
            <a:spAutoFit/>
          </a:bodyPr>
          <a:lstStyle/>
          <a:p>
            <a:r>
              <a:rPr lang="en-GB">
                <a:cs typeface="ＭＳ Ｐゴシック"/>
              </a:rPr>
              <a:t>Chi-squared * p&lt;0.0001 ** p&lt;0.0001</a:t>
            </a:r>
            <a:endParaRPr lang="en-US">
              <a:cs typeface="ＭＳ Ｐゴシック"/>
            </a:endParaRPr>
          </a:p>
        </p:txBody>
      </p:sp>
      <p:sp>
        <p:nvSpPr>
          <p:cNvPr id="56" name="TextBox 55"/>
          <p:cNvSpPr txBox="1"/>
          <p:nvPr/>
        </p:nvSpPr>
        <p:spPr>
          <a:xfrm>
            <a:off x="39946263" y="715963"/>
            <a:ext cx="5807075" cy="3108325"/>
          </a:xfrm>
          <a:prstGeom prst="rect">
            <a:avLst/>
          </a:prstGeom>
          <a:noFill/>
        </p:spPr>
        <p:txBody>
          <a:bodyPr>
            <a:spAutoFit/>
          </a:bodyPr>
          <a:lstStyle/>
          <a:p>
            <a:pPr algn="ctr">
              <a:defRPr/>
            </a:pPr>
            <a:r>
              <a:rPr lang="en-GB" sz="2800" i="1" dirty="0">
                <a:latin typeface="+mj-lt"/>
              </a:rPr>
              <a:t>Correspondence to:</a:t>
            </a:r>
          </a:p>
          <a:p>
            <a:pPr algn="ctr">
              <a:defRPr/>
            </a:pPr>
            <a:r>
              <a:rPr lang="en-GB" sz="2800" i="1" dirty="0">
                <a:latin typeface="+mj-lt"/>
              </a:rPr>
              <a:t>Dr. Adrian Smith,</a:t>
            </a:r>
          </a:p>
          <a:p>
            <a:pPr algn="ctr">
              <a:defRPr/>
            </a:pPr>
            <a:r>
              <a:rPr lang="en-GB" sz="2800" i="1" dirty="0">
                <a:latin typeface="+mj-lt"/>
              </a:rPr>
              <a:t>Department of Public Health, </a:t>
            </a:r>
          </a:p>
          <a:p>
            <a:pPr algn="ctr">
              <a:defRPr/>
            </a:pPr>
            <a:r>
              <a:rPr lang="en-GB" sz="2800" i="1" dirty="0">
                <a:latin typeface="+mj-lt"/>
              </a:rPr>
              <a:t>Old Road Campus, </a:t>
            </a:r>
          </a:p>
          <a:p>
            <a:pPr algn="ctr">
              <a:defRPr/>
            </a:pPr>
            <a:r>
              <a:rPr lang="en-GB" sz="2800" i="1" dirty="0">
                <a:latin typeface="+mj-lt"/>
              </a:rPr>
              <a:t>University of Oxford, OX7 7AG</a:t>
            </a:r>
          </a:p>
          <a:p>
            <a:pPr algn="ctr">
              <a:defRPr/>
            </a:pPr>
            <a:r>
              <a:rPr lang="en-GB" sz="2800" i="1" dirty="0">
                <a:latin typeface="+mj-lt"/>
              </a:rPr>
              <a:t>+44 1865 289239</a:t>
            </a:r>
          </a:p>
          <a:p>
            <a:pPr algn="ctr">
              <a:defRPr/>
            </a:pPr>
            <a:r>
              <a:rPr lang="en-GB" sz="2800" i="1" dirty="0" err="1">
                <a:latin typeface="+mj-lt"/>
              </a:rPr>
              <a:t>adrian.smith@dphpc.ox.ac.uk</a:t>
            </a:r>
            <a:endParaRPr lang="en-GB" sz="2800" dirty="0">
              <a:latin typeface="+mj-lt"/>
            </a:endParaRPr>
          </a:p>
        </p:txBody>
      </p:sp>
      <p:sp>
        <p:nvSpPr>
          <p:cNvPr id="1262" name="TextBox 46"/>
          <p:cNvSpPr txBox="1">
            <a:spLocks noChangeArrowheads="1"/>
          </p:cNvSpPr>
          <p:nvPr/>
        </p:nvSpPr>
        <p:spPr bwMode="auto">
          <a:xfrm>
            <a:off x="27754263" y="24718963"/>
            <a:ext cx="6327775" cy="430212"/>
          </a:xfrm>
          <a:prstGeom prst="rect">
            <a:avLst/>
          </a:prstGeom>
          <a:noFill/>
          <a:ln w="9525">
            <a:noFill/>
            <a:miter lim="800000"/>
            <a:headEnd/>
            <a:tailEnd/>
          </a:ln>
        </p:spPr>
        <p:txBody>
          <a:bodyPr wrap="none">
            <a:spAutoFit/>
          </a:bodyPr>
          <a:lstStyle/>
          <a:p>
            <a:r>
              <a:rPr lang="en-GB">
                <a:cs typeface="ＭＳ Ｐゴシック"/>
              </a:rPr>
              <a:t>Chi-squared *p&lt;0.0001 ** p&lt;0.0001  ***p=0.0061</a:t>
            </a:r>
            <a:endParaRPr lang="en-US">
              <a:cs typeface="ＭＳ Ｐゴシック"/>
            </a:endParaRPr>
          </a:p>
        </p:txBody>
      </p:sp>
      <p:sp>
        <p:nvSpPr>
          <p:cNvPr id="1263" name="TextBox 47"/>
          <p:cNvSpPr txBox="1">
            <a:spLocks noChangeArrowheads="1"/>
          </p:cNvSpPr>
          <p:nvPr/>
        </p:nvSpPr>
        <p:spPr bwMode="auto">
          <a:xfrm>
            <a:off x="550863" y="30662563"/>
            <a:ext cx="6259512" cy="430212"/>
          </a:xfrm>
          <a:prstGeom prst="rect">
            <a:avLst/>
          </a:prstGeom>
          <a:noFill/>
          <a:ln w="9525">
            <a:noFill/>
            <a:miter lim="800000"/>
            <a:headEnd/>
            <a:tailEnd/>
          </a:ln>
        </p:spPr>
        <p:txBody>
          <a:bodyPr wrap="none">
            <a:spAutoFit/>
          </a:bodyPr>
          <a:lstStyle/>
          <a:p>
            <a:r>
              <a:rPr lang="en-GB">
                <a:cs typeface="ＭＳ Ｐゴシック"/>
              </a:rPr>
              <a:t>[1] Sanders EJ, et al </a:t>
            </a:r>
            <a:r>
              <a:rPr lang="en-GB" i="1">
                <a:cs typeface="ＭＳ Ｐゴシック"/>
              </a:rPr>
              <a:t>AIDS</a:t>
            </a:r>
            <a:r>
              <a:rPr lang="en-GB">
                <a:cs typeface="ＭＳ Ｐゴシック"/>
              </a:rPr>
              <a:t> 2007;21(18):2513-20.</a:t>
            </a:r>
            <a:endParaRPr lang="en-US">
              <a:cs typeface="ＭＳ Ｐゴシック"/>
            </a:endParaRPr>
          </a:p>
        </p:txBody>
      </p:sp>
      <p:sp>
        <p:nvSpPr>
          <p:cNvPr id="1264" name="TextBox 51"/>
          <p:cNvSpPr txBox="1">
            <a:spLocks noChangeArrowheads="1"/>
          </p:cNvSpPr>
          <p:nvPr/>
        </p:nvSpPr>
        <p:spPr bwMode="auto">
          <a:xfrm>
            <a:off x="550863" y="31119763"/>
            <a:ext cx="10120312" cy="430212"/>
          </a:xfrm>
          <a:prstGeom prst="rect">
            <a:avLst/>
          </a:prstGeom>
          <a:noFill/>
          <a:ln w="9525">
            <a:noFill/>
            <a:miter lim="800000"/>
            <a:headEnd/>
            <a:tailEnd/>
          </a:ln>
        </p:spPr>
        <p:txBody>
          <a:bodyPr wrap="none">
            <a:spAutoFit/>
          </a:bodyPr>
          <a:lstStyle/>
          <a:p>
            <a:r>
              <a:rPr lang="en-GB">
                <a:cs typeface="ＭＳ Ｐゴシック"/>
              </a:rPr>
              <a:t>[2] Tovanabutra S et al</a:t>
            </a:r>
            <a:r>
              <a:rPr lang="en-GB" i="1">
                <a:cs typeface="ＭＳ Ｐゴシック"/>
              </a:rPr>
              <a:t>15th Intl Workshop on HIV Dynamics and Evolution</a:t>
            </a:r>
            <a:r>
              <a:rPr lang="en-GB">
                <a:cs typeface="ＭＳ Ｐゴシック"/>
              </a:rPr>
              <a:t> 2008.</a:t>
            </a:r>
            <a:endParaRPr lang="en-US">
              <a:cs typeface="ＭＳ Ｐゴシック"/>
            </a:endParaRPr>
          </a:p>
        </p:txBody>
      </p:sp>
      <p:sp>
        <p:nvSpPr>
          <p:cNvPr id="1265" name="TextBox 53"/>
          <p:cNvSpPr txBox="1">
            <a:spLocks noChangeArrowheads="1"/>
          </p:cNvSpPr>
          <p:nvPr/>
        </p:nvSpPr>
        <p:spPr bwMode="auto">
          <a:xfrm>
            <a:off x="29811663" y="16032163"/>
            <a:ext cx="4405312" cy="430212"/>
          </a:xfrm>
          <a:prstGeom prst="rect">
            <a:avLst/>
          </a:prstGeom>
          <a:noFill/>
          <a:ln w="9525">
            <a:noFill/>
            <a:miter lim="800000"/>
            <a:headEnd/>
            <a:tailEnd/>
          </a:ln>
        </p:spPr>
        <p:txBody>
          <a:bodyPr wrap="none">
            <a:spAutoFit/>
          </a:bodyPr>
          <a:lstStyle/>
          <a:p>
            <a:r>
              <a:rPr lang="en-GB">
                <a:cs typeface="ＭＳ Ｐゴシック"/>
              </a:rPr>
              <a:t>Source * questionnaire ** diaries</a:t>
            </a:r>
            <a:endParaRPr lang="en-US">
              <a:cs typeface="ＭＳ Ｐゴシック"/>
            </a:endParaRPr>
          </a:p>
        </p:txBody>
      </p:sp>
    </p:spTree>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28"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28"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3030</TotalTime>
  <Words>1462</Words>
  <Application>Microsoft PowerPoint</Application>
  <PresentationFormat>Custom</PresentationFormat>
  <Paragraphs>234</Paragraphs>
  <Slides>1</Slides>
  <Notes>0</Notes>
  <HiddenSlides>0</HiddenSlides>
  <MMClips>0</MMClips>
  <ScaleCrop>false</ScaleCrop>
  <HeadingPairs>
    <vt:vector size="8" baseType="variant">
      <vt:variant>
        <vt:lpstr>Fonts Used</vt:lpstr>
      </vt:variant>
      <vt:variant>
        <vt:i4>7</vt:i4>
      </vt:variant>
      <vt:variant>
        <vt:lpstr>Design Template</vt:lpstr>
      </vt:variant>
      <vt:variant>
        <vt:i4>1</vt:i4>
      </vt:variant>
      <vt:variant>
        <vt:lpstr>Embedded OLE Servers</vt:lpstr>
      </vt:variant>
      <vt:variant>
        <vt:i4>1</vt:i4>
      </vt:variant>
      <vt:variant>
        <vt:lpstr>Slide Titles</vt:lpstr>
      </vt:variant>
      <vt:variant>
        <vt:i4>1</vt:i4>
      </vt:variant>
    </vt:vector>
  </HeadingPairs>
  <TitlesOfParts>
    <vt:vector size="10" baseType="lpstr">
      <vt:lpstr>Arial</vt:lpstr>
      <vt:lpstr>ＭＳ Ｐゴシック</vt:lpstr>
      <vt:lpstr>Calibri</vt:lpstr>
      <vt:lpstr>Times New Roman</vt:lpstr>
      <vt:lpstr>Trebuchet MS</vt:lpstr>
      <vt:lpstr>Sabon</vt:lpstr>
      <vt:lpstr>SimSun</vt:lpstr>
      <vt:lpstr>Blank Presentation</vt:lpstr>
      <vt:lpstr>Visio</vt:lpstr>
      <vt:lpstr>Slide 1</vt:lpstr>
    </vt:vector>
  </TitlesOfParts>
  <Company>Tanisha Brown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Tanisha Brown</dc:creator>
  <cp:lastModifiedBy>Frances Raquel M. Narvaez</cp:lastModifiedBy>
  <cp:revision>297</cp:revision>
  <dcterms:created xsi:type="dcterms:W3CDTF">2008-08-14T20:09:02Z</dcterms:created>
  <dcterms:modified xsi:type="dcterms:W3CDTF">2009-08-23T13:04:54Z</dcterms:modified>
</cp:coreProperties>
</file>