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8" r:id="rId2"/>
  </p:sldIdLst>
  <p:sldSz cx="43891200" cy="438912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Arial" charset="0"/>
      </a:defRPr>
    </a:lvl1pPr>
    <a:lvl2pPr marL="457200" algn="l" rtl="0" fontAlgn="base">
      <a:spcBef>
        <a:spcPct val="0"/>
      </a:spcBef>
      <a:spcAft>
        <a:spcPct val="0"/>
      </a:spcAft>
      <a:defRPr sz="2400" kern="1200">
        <a:solidFill>
          <a:schemeClr val="tx1"/>
        </a:solidFill>
        <a:latin typeface="Arial" charset="0"/>
        <a:ea typeface="ＭＳ Ｐゴシック"/>
        <a:cs typeface="Arial" charset="0"/>
      </a:defRPr>
    </a:lvl2pPr>
    <a:lvl3pPr marL="914400" algn="l" rtl="0" fontAlgn="base">
      <a:spcBef>
        <a:spcPct val="0"/>
      </a:spcBef>
      <a:spcAft>
        <a:spcPct val="0"/>
      </a:spcAft>
      <a:defRPr sz="2400" kern="1200">
        <a:solidFill>
          <a:schemeClr val="tx1"/>
        </a:solidFill>
        <a:latin typeface="Arial" charset="0"/>
        <a:ea typeface="ＭＳ Ｐゴシック"/>
        <a:cs typeface="Arial" charset="0"/>
      </a:defRPr>
    </a:lvl3pPr>
    <a:lvl4pPr marL="1371600" algn="l" rtl="0" fontAlgn="base">
      <a:spcBef>
        <a:spcPct val="0"/>
      </a:spcBef>
      <a:spcAft>
        <a:spcPct val="0"/>
      </a:spcAft>
      <a:defRPr sz="2400" kern="1200">
        <a:solidFill>
          <a:schemeClr val="tx1"/>
        </a:solidFill>
        <a:latin typeface="Arial" charset="0"/>
        <a:ea typeface="ＭＳ Ｐゴシック"/>
        <a:cs typeface="Arial" charset="0"/>
      </a:defRPr>
    </a:lvl4pPr>
    <a:lvl5pPr marL="1828800" algn="l" rtl="0" fontAlgn="base">
      <a:spcBef>
        <a:spcPct val="0"/>
      </a:spcBef>
      <a:spcAft>
        <a:spcPct val="0"/>
      </a:spcAft>
      <a:defRPr sz="2400" kern="1200">
        <a:solidFill>
          <a:schemeClr val="tx1"/>
        </a:solidFill>
        <a:latin typeface="Arial" charset="0"/>
        <a:ea typeface="ＭＳ Ｐゴシック"/>
        <a:cs typeface="Arial" charset="0"/>
      </a:defRPr>
    </a:lvl5pPr>
    <a:lvl6pPr marL="2286000" algn="l" defTabSz="914400" rtl="0" eaLnBrk="1" latinLnBrk="0" hangingPunct="1">
      <a:defRPr sz="2400" kern="1200">
        <a:solidFill>
          <a:schemeClr val="tx1"/>
        </a:solidFill>
        <a:latin typeface="Arial" charset="0"/>
        <a:ea typeface="ＭＳ Ｐゴシック"/>
        <a:cs typeface="Arial" charset="0"/>
      </a:defRPr>
    </a:lvl6pPr>
    <a:lvl7pPr marL="2743200" algn="l" defTabSz="914400" rtl="0" eaLnBrk="1" latinLnBrk="0" hangingPunct="1">
      <a:defRPr sz="2400" kern="1200">
        <a:solidFill>
          <a:schemeClr val="tx1"/>
        </a:solidFill>
        <a:latin typeface="Arial" charset="0"/>
        <a:ea typeface="ＭＳ Ｐゴシック"/>
        <a:cs typeface="Arial" charset="0"/>
      </a:defRPr>
    </a:lvl7pPr>
    <a:lvl8pPr marL="3200400" algn="l" defTabSz="914400" rtl="0" eaLnBrk="1" latinLnBrk="0" hangingPunct="1">
      <a:defRPr sz="2400" kern="1200">
        <a:solidFill>
          <a:schemeClr val="tx1"/>
        </a:solidFill>
        <a:latin typeface="Arial" charset="0"/>
        <a:ea typeface="ＭＳ Ｐゴシック"/>
        <a:cs typeface="Arial" charset="0"/>
      </a:defRPr>
    </a:lvl8pPr>
    <a:lvl9pPr marL="3657600" algn="l" defTabSz="914400" rtl="0" eaLnBrk="1" latinLnBrk="0" hangingPunct="1">
      <a:defRPr sz="2400" kern="1200">
        <a:solidFill>
          <a:schemeClr val="tx1"/>
        </a:solidFill>
        <a:latin typeface="Arial" charset="0"/>
        <a:ea typeface="ＭＳ Ｐゴシック"/>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smith" initials="" lastIdx="2" clrIdx="0"/>
  <p:cmAuthor id="1" name="U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E1E"/>
    <a:srgbClr val="D220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01" autoAdjust="0"/>
    <p:restoredTop sz="95461" autoAdjust="0"/>
  </p:normalViewPr>
  <p:slideViewPr>
    <p:cSldViewPr>
      <p:cViewPr>
        <p:scale>
          <a:sx n="30" d="100"/>
          <a:sy n="30" d="100"/>
        </p:scale>
        <p:origin x="1050" y="1548"/>
      </p:cViewPr>
      <p:guideLst>
        <p:guide orient="horz" pos="6720"/>
        <p:guide pos="76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smith\My%20Documents\@Research\MSM%20Mombasa\Data\Diary%20study\Analysis\PrEP%20analysis\Prep%20timing%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2173774683743933"/>
          <c:y val="4.6836531492544728E-2"/>
          <c:w val="0.67826225316256072"/>
          <c:h val="0.72177610030151229"/>
        </c:manualLayout>
      </c:layout>
      <c:barChart>
        <c:barDir val="col"/>
        <c:grouping val="clustered"/>
        <c:ser>
          <c:idx val="1"/>
          <c:order val="0"/>
          <c:tx>
            <c:strRef>
              <c:f>Sheet1!$H$18</c:f>
              <c:strCache>
                <c:ptCount val="1"/>
                <c:pt idx="0">
                  <c:v>Vaginal or anal sex</c:v>
                </c:pt>
              </c:strCache>
            </c:strRef>
          </c:tx>
          <c:spPr>
            <a:solidFill>
              <a:schemeClr val="accent1">
                <a:lumMod val="50000"/>
              </a:schemeClr>
            </a:solidFill>
          </c:spPr>
          <c:cat>
            <c:strRef>
              <c:f>Sheet1!$H$4:$H$11</c:f>
              <c:strCache>
                <c:ptCount val="8"/>
                <c:pt idx="0">
                  <c:v>None (0)</c:v>
                </c:pt>
                <c:pt idx="1">
                  <c:v>1</c:v>
                </c:pt>
                <c:pt idx="2">
                  <c:v>2</c:v>
                </c:pt>
                <c:pt idx="3">
                  <c:v>3</c:v>
                </c:pt>
                <c:pt idx="4">
                  <c:v>4</c:v>
                </c:pt>
                <c:pt idx="5">
                  <c:v>5</c:v>
                </c:pt>
                <c:pt idx="6">
                  <c:v>6</c:v>
                </c:pt>
                <c:pt idx="7">
                  <c:v>All (7)</c:v>
                </c:pt>
              </c:strCache>
            </c:strRef>
          </c:cat>
          <c:val>
            <c:numRef>
              <c:f>Sheet1!$J$4:$J$11</c:f>
              <c:numCache>
                <c:formatCode>0%</c:formatCode>
                <c:ptCount val="8"/>
                <c:pt idx="0">
                  <c:v>3.991596638655464E-2</c:v>
                </c:pt>
                <c:pt idx="1">
                  <c:v>0.14495798319327746</c:v>
                </c:pt>
                <c:pt idx="2">
                  <c:v>0.25210084033613428</c:v>
                </c:pt>
                <c:pt idx="3">
                  <c:v>0.25</c:v>
                </c:pt>
                <c:pt idx="4">
                  <c:v>0.18487394957983194</c:v>
                </c:pt>
                <c:pt idx="5">
                  <c:v>9.2436974789915971E-2</c:v>
                </c:pt>
                <c:pt idx="6">
                  <c:v>2.5210084033613443E-2</c:v>
                </c:pt>
                <c:pt idx="7">
                  <c:v>1.0504201680672277E-2</c:v>
                </c:pt>
              </c:numCache>
            </c:numRef>
          </c:val>
        </c:ser>
        <c:ser>
          <c:idx val="3"/>
          <c:order val="1"/>
          <c:tx>
            <c:strRef>
              <c:f>Sheet1!$H$20</c:f>
              <c:strCache>
                <c:ptCount val="1"/>
                <c:pt idx="0">
                  <c:v>Unprotected vaginal or anal sex</c:v>
                </c:pt>
              </c:strCache>
            </c:strRef>
          </c:tx>
          <c:spPr>
            <a:solidFill>
              <a:srgbClr val="FF0000"/>
            </a:solidFill>
          </c:spPr>
          <c:cat>
            <c:strRef>
              <c:f>Sheet1!$H$4:$H$11</c:f>
              <c:strCache>
                <c:ptCount val="8"/>
                <c:pt idx="0">
                  <c:v>None (0)</c:v>
                </c:pt>
                <c:pt idx="1">
                  <c:v>1</c:v>
                </c:pt>
                <c:pt idx="2">
                  <c:v>2</c:v>
                </c:pt>
                <c:pt idx="3">
                  <c:v>3</c:v>
                </c:pt>
                <c:pt idx="4">
                  <c:v>4</c:v>
                </c:pt>
                <c:pt idx="5">
                  <c:v>5</c:v>
                </c:pt>
                <c:pt idx="6">
                  <c:v>6</c:v>
                </c:pt>
                <c:pt idx="7">
                  <c:v>All (7)</c:v>
                </c:pt>
              </c:strCache>
            </c:strRef>
          </c:cat>
          <c:val>
            <c:numRef>
              <c:f>Sheet1!$W$4:$W$11</c:f>
              <c:numCache>
                <c:formatCode>0%</c:formatCode>
                <c:ptCount val="8"/>
                <c:pt idx="0">
                  <c:v>0.5462184873949576</c:v>
                </c:pt>
                <c:pt idx="1">
                  <c:v>0.19957983193277321</c:v>
                </c:pt>
                <c:pt idx="2">
                  <c:v>0.11134453781512603</c:v>
                </c:pt>
                <c:pt idx="3">
                  <c:v>7.7731092436974819E-2</c:v>
                </c:pt>
                <c:pt idx="4">
                  <c:v>5.0420168067226885E-2</c:v>
                </c:pt>
                <c:pt idx="5">
                  <c:v>6.3025210084033658E-3</c:v>
                </c:pt>
                <c:pt idx="6">
                  <c:v>6.3025210084033658E-3</c:v>
                </c:pt>
                <c:pt idx="7">
                  <c:v>2.1008403361344546E-3</c:v>
                </c:pt>
              </c:numCache>
            </c:numRef>
          </c:val>
        </c:ser>
        <c:axId val="38212736"/>
        <c:axId val="38214656"/>
      </c:barChart>
      <c:catAx>
        <c:axId val="38212736"/>
        <c:scaling>
          <c:orientation val="minMax"/>
        </c:scaling>
        <c:axPos val="b"/>
        <c:title>
          <c:tx>
            <c:rich>
              <a:bodyPr/>
              <a:lstStyle/>
              <a:p>
                <a:pPr>
                  <a:defRPr/>
                </a:pPr>
                <a:endParaRPr lang="en-US" dirty="0"/>
              </a:p>
              <a:p>
                <a:pPr>
                  <a:defRPr/>
                </a:pPr>
                <a:r>
                  <a:rPr lang="en-US" dirty="0"/>
                  <a:t>Number of different days </a:t>
                </a:r>
                <a:r>
                  <a:rPr lang="en-US" dirty="0" smtClean="0"/>
                  <a:t>of</a:t>
                </a:r>
              </a:p>
              <a:p>
                <a:pPr>
                  <a:defRPr/>
                </a:pPr>
                <a:r>
                  <a:rPr lang="en-US" dirty="0" smtClean="0"/>
                  <a:t> </a:t>
                </a:r>
                <a:r>
                  <a:rPr lang="en-US" dirty="0"/>
                  <a:t>sexual </a:t>
                </a:r>
                <a:r>
                  <a:rPr lang="en-US" dirty="0" smtClean="0"/>
                  <a:t>activity(per </a:t>
                </a:r>
                <a:r>
                  <a:rPr lang="en-US" dirty="0"/>
                  <a:t>week)</a:t>
                </a:r>
              </a:p>
            </c:rich>
          </c:tx>
          <c:layout>
            <c:manualLayout>
              <c:xMode val="edge"/>
              <c:yMode val="edge"/>
              <c:x val="5.1691505300034891E-2"/>
              <c:y val="0.7433167240813644"/>
            </c:manualLayout>
          </c:layout>
        </c:title>
        <c:numFmt formatCode="General" sourceLinked="1"/>
        <c:tickLblPos val="nextTo"/>
        <c:crossAx val="38214656"/>
        <c:crosses val="autoZero"/>
        <c:auto val="1"/>
        <c:lblAlgn val="ctr"/>
        <c:lblOffset val="100"/>
      </c:catAx>
      <c:valAx>
        <c:axId val="38214656"/>
        <c:scaling>
          <c:orientation val="minMax"/>
        </c:scaling>
        <c:axPos val="l"/>
        <c:majorGridlines/>
        <c:title>
          <c:tx>
            <c:rich>
              <a:bodyPr rot="-5400000" vert="horz"/>
              <a:lstStyle/>
              <a:p>
                <a:pPr>
                  <a:defRPr/>
                </a:pPr>
                <a:r>
                  <a:rPr lang="en-US"/>
                  <a:t>Proportion of participant weeks (%)</a:t>
                </a:r>
              </a:p>
            </c:rich>
          </c:tx>
          <c:layout>
            <c:manualLayout>
              <c:xMode val="edge"/>
              <c:yMode val="edge"/>
              <c:x val="0.21431640250977227"/>
              <c:y val="2.6349645343918794E-2"/>
            </c:manualLayout>
          </c:layout>
        </c:title>
        <c:numFmt formatCode="0%" sourceLinked="1"/>
        <c:tickLblPos val="nextTo"/>
        <c:crossAx val="38212736"/>
        <c:crosses val="autoZero"/>
        <c:crossBetween val="between"/>
      </c:valAx>
      <c:dTable>
        <c:showHorzBorder val="1"/>
        <c:showVertBorder val="1"/>
        <c:showOutline val="1"/>
        <c:txPr>
          <a:bodyPr/>
          <a:lstStyle/>
          <a:p>
            <a:pPr rtl="0">
              <a:defRPr sz="2800"/>
            </a:pPr>
            <a:endParaRPr lang="en-US"/>
          </a:p>
        </c:txPr>
      </c:dTable>
    </c:plotArea>
    <c:legend>
      <c:legendPos val="r"/>
      <c:layout>
        <c:manualLayout>
          <c:xMode val="edge"/>
          <c:yMode val="edge"/>
          <c:x val="0.37151291054834396"/>
          <c:y val="2.3713055509919947E-2"/>
          <c:w val="0.60229484426334889"/>
          <c:h val="0.11219601512169076"/>
        </c:manualLayout>
      </c:layout>
    </c:legend>
    <c:plotVisOnly val="1"/>
  </c:chart>
  <c:txPr>
    <a:bodyPr/>
    <a:lstStyle/>
    <a:p>
      <a:pPr>
        <a:defRPr sz="2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3635038"/>
            <a:ext cx="37306250"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4871363"/>
            <a:ext cx="30724475"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65516-DFD6-4002-92BA-97742D62D8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58DFD3-9A19-48C1-B60A-E8EAE4D09D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3902075"/>
            <a:ext cx="9326562"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2475" y="3902075"/>
            <a:ext cx="27827288"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B1B9AD-8E5A-4576-AB0B-FB05212776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057EC7-B4F2-4E89-BD51-5B4A5D8936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3525"/>
            <a:ext cx="37307838"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2325"/>
            <a:ext cx="37307838"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2DB6A1-DABC-470D-A9AF-B1663DCD75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2475" y="12679363"/>
            <a:ext cx="18576925"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12679363"/>
            <a:ext cx="18576925"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2BC994-B336-426B-B7EA-1FD374393B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57363"/>
            <a:ext cx="395033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038"/>
            <a:ext cx="19392900"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200"/>
            <a:ext cx="19392900"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9825038"/>
            <a:ext cx="194008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3919200"/>
            <a:ext cx="194008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E51DCA-EB85-46BA-A739-D472D76F37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4A7497-19A4-4C66-9922-170B7517AE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2A1DB8-B256-45CB-8D38-0869859353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47838"/>
            <a:ext cx="14439900"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747838"/>
            <a:ext cx="245364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9185275"/>
            <a:ext cx="1443990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91C270-7FF1-47B7-AB92-97794EF16C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30724475"/>
            <a:ext cx="26335037"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921125"/>
            <a:ext cx="26335037"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34350325"/>
            <a:ext cx="26335037"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CD6EF9-143C-4538-B01E-DD0AB3DDC7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92475" y="3902075"/>
            <a:ext cx="37306250" cy="7315200"/>
          </a:xfrm>
          <a:prstGeom prst="rect">
            <a:avLst/>
          </a:prstGeom>
          <a:noFill/>
          <a:ln w="9525">
            <a:noFill/>
            <a:miter lim="800000"/>
            <a:headEnd/>
            <a:tailEnd/>
          </a:ln>
        </p:spPr>
        <p:txBody>
          <a:bodyPr vert="horz" wrap="square" lIns="501612" tIns="250806" rIns="501612" bIns="25080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3292475" y="12679363"/>
            <a:ext cx="37306250" cy="26335037"/>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2475" y="39989125"/>
            <a:ext cx="9144000" cy="2927350"/>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lvl1pPr eaLnBrk="0" hangingPunct="0">
              <a:defRPr sz="770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39989125"/>
            <a:ext cx="13900150" cy="2927350"/>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lvl1pPr algn="ctr" eaLnBrk="0" hangingPunct="0">
              <a:defRPr sz="770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39989125"/>
            <a:ext cx="9144000" cy="2927350"/>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lvl1pPr algn="r" eaLnBrk="0" hangingPunct="0">
              <a:defRPr sz="7700">
                <a:ea typeface="ＭＳ Ｐゴシック" pitchFamily="34" charset="-128"/>
                <a:cs typeface="+mn-cs"/>
              </a:defRPr>
            </a:lvl1pPr>
          </a:lstStyle>
          <a:p>
            <a:pPr>
              <a:defRPr/>
            </a:pPr>
            <a:fld id="{0B740AAC-8876-4115-983B-47371F21F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5016500" rtl="0" eaLnBrk="0" fontAlgn="base" hangingPunct="0">
        <a:spcBef>
          <a:spcPct val="0"/>
        </a:spcBef>
        <a:spcAft>
          <a:spcPct val="0"/>
        </a:spcAft>
        <a:defRPr sz="24100">
          <a:solidFill>
            <a:schemeClr val="tx2"/>
          </a:solidFill>
          <a:latin typeface="+mj-lt"/>
          <a:ea typeface="+mj-ea"/>
          <a:cs typeface="ＭＳ Ｐゴシック"/>
        </a:defRPr>
      </a:lvl1pPr>
      <a:lvl2pPr algn="ctr" defTabSz="5016500" rtl="0" eaLnBrk="0" fontAlgn="base" hangingPunct="0">
        <a:spcBef>
          <a:spcPct val="0"/>
        </a:spcBef>
        <a:spcAft>
          <a:spcPct val="0"/>
        </a:spcAft>
        <a:defRPr sz="24100">
          <a:solidFill>
            <a:schemeClr val="tx2"/>
          </a:solidFill>
          <a:latin typeface="Arial" charset="0"/>
          <a:ea typeface="ＭＳ Ｐゴシック" pitchFamily="28" charset="-128"/>
          <a:cs typeface="ＭＳ Ｐゴシック"/>
        </a:defRPr>
      </a:lvl2pPr>
      <a:lvl3pPr algn="ctr" defTabSz="5016500" rtl="0" eaLnBrk="0" fontAlgn="base" hangingPunct="0">
        <a:spcBef>
          <a:spcPct val="0"/>
        </a:spcBef>
        <a:spcAft>
          <a:spcPct val="0"/>
        </a:spcAft>
        <a:defRPr sz="24100">
          <a:solidFill>
            <a:schemeClr val="tx2"/>
          </a:solidFill>
          <a:latin typeface="Arial" charset="0"/>
          <a:ea typeface="ＭＳ Ｐゴシック" pitchFamily="28" charset="-128"/>
          <a:cs typeface="ＭＳ Ｐゴシック"/>
        </a:defRPr>
      </a:lvl3pPr>
      <a:lvl4pPr algn="ctr" defTabSz="5016500" rtl="0" eaLnBrk="0" fontAlgn="base" hangingPunct="0">
        <a:spcBef>
          <a:spcPct val="0"/>
        </a:spcBef>
        <a:spcAft>
          <a:spcPct val="0"/>
        </a:spcAft>
        <a:defRPr sz="24100">
          <a:solidFill>
            <a:schemeClr val="tx2"/>
          </a:solidFill>
          <a:latin typeface="Arial" charset="0"/>
          <a:ea typeface="ＭＳ Ｐゴシック" pitchFamily="28" charset="-128"/>
          <a:cs typeface="ＭＳ Ｐゴシック"/>
        </a:defRPr>
      </a:lvl4pPr>
      <a:lvl5pPr algn="ctr" defTabSz="5016500" rtl="0" eaLnBrk="0" fontAlgn="base" hangingPunct="0">
        <a:spcBef>
          <a:spcPct val="0"/>
        </a:spcBef>
        <a:spcAft>
          <a:spcPct val="0"/>
        </a:spcAft>
        <a:defRPr sz="24100">
          <a:solidFill>
            <a:schemeClr val="tx2"/>
          </a:solidFill>
          <a:latin typeface="Arial" charset="0"/>
          <a:ea typeface="ＭＳ Ｐゴシック" pitchFamily="28" charset="-128"/>
          <a:cs typeface="ＭＳ Ｐゴシック"/>
        </a:defRPr>
      </a:lvl5pPr>
      <a:lvl6pPr marL="457200" algn="ctr" defTabSz="5016500" rtl="0" fontAlgn="base">
        <a:spcBef>
          <a:spcPct val="0"/>
        </a:spcBef>
        <a:spcAft>
          <a:spcPct val="0"/>
        </a:spcAft>
        <a:defRPr sz="24100">
          <a:solidFill>
            <a:schemeClr val="tx2"/>
          </a:solidFill>
          <a:latin typeface="Arial" charset="0"/>
          <a:ea typeface="ＭＳ Ｐゴシック" pitchFamily="28" charset="-128"/>
        </a:defRPr>
      </a:lvl6pPr>
      <a:lvl7pPr marL="914400" algn="ctr" defTabSz="5016500" rtl="0" fontAlgn="base">
        <a:spcBef>
          <a:spcPct val="0"/>
        </a:spcBef>
        <a:spcAft>
          <a:spcPct val="0"/>
        </a:spcAft>
        <a:defRPr sz="24100">
          <a:solidFill>
            <a:schemeClr val="tx2"/>
          </a:solidFill>
          <a:latin typeface="Arial" charset="0"/>
          <a:ea typeface="ＭＳ Ｐゴシック" pitchFamily="28" charset="-128"/>
        </a:defRPr>
      </a:lvl7pPr>
      <a:lvl8pPr marL="1371600" algn="ctr" defTabSz="5016500" rtl="0" fontAlgn="base">
        <a:spcBef>
          <a:spcPct val="0"/>
        </a:spcBef>
        <a:spcAft>
          <a:spcPct val="0"/>
        </a:spcAft>
        <a:defRPr sz="24100">
          <a:solidFill>
            <a:schemeClr val="tx2"/>
          </a:solidFill>
          <a:latin typeface="Arial" charset="0"/>
          <a:ea typeface="ＭＳ Ｐゴシック" pitchFamily="28" charset="-128"/>
        </a:defRPr>
      </a:lvl8pPr>
      <a:lvl9pPr marL="1828800" algn="ctr" defTabSz="5016500" rtl="0" fontAlgn="base">
        <a:spcBef>
          <a:spcPct val="0"/>
        </a:spcBef>
        <a:spcAft>
          <a:spcPct val="0"/>
        </a:spcAft>
        <a:defRPr sz="24100">
          <a:solidFill>
            <a:schemeClr val="tx2"/>
          </a:solidFill>
          <a:latin typeface="Arial" charset="0"/>
          <a:ea typeface="ＭＳ Ｐゴシック" pitchFamily="28" charset="-128"/>
        </a:defRPr>
      </a:lvl9pPr>
    </p:titleStyle>
    <p:bodyStyle>
      <a:lvl1pPr marL="1881188" indent="-1881188" algn="l" defTabSz="5016500" rtl="0" eaLnBrk="0" fontAlgn="base" hangingPunct="0">
        <a:spcBef>
          <a:spcPct val="20000"/>
        </a:spcBef>
        <a:spcAft>
          <a:spcPct val="0"/>
        </a:spcAft>
        <a:buChar char="•"/>
        <a:defRPr sz="17600">
          <a:solidFill>
            <a:schemeClr val="tx1"/>
          </a:solidFill>
          <a:latin typeface="+mn-lt"/>
          <a:ea typeface="+mn-ea"/>
          <a:cs typeface="ＭＳ Ｐゴシック"/>
        </a:defRPr>
      </a:lvl1pPr>
      <a:lvl2pPr marL="4075113" indent="-1566863" algn="l" defTabSz="5016500" rtl="0" eaLnBrk="0" fontAlgn="base" hangingPunct="0">
        <a:spcBef>
          <a:spcPct val="20000"/>
        </a:spcBef>
        <a:spcAft>
          <a:spcPct val="0"/>
        </a:spcAft>
        <a:buChar char="–"/>
        <a:defRPr sz="15400">
          <a:solidFill>
            <a:schemeClr val="tx1"/>
          </a:solidFill>
          <a:latin typeface="+mn-lt"/>
          <a:ea typeface="+mn-ea"/>
          <a:cs typeface="ＭＳ Ｐゴシック"/>
        </a:defRPr>
      </a:lvl2pPr>
      <a:lvl3pPr marL="6270625" indent="-1254125" algn="l" defTabSz="5016500" rtl="0" eaLnBrk="0" fontAlgn="base" hangingPunct="0">
        <a:spcBef>
          <a:spcPct val="20000"/>
        </a:spcBef>
        <a:spcAft>
          <a:spcPct val="0"/>
        </a:spcAft>
        <a:buChar char="•"/>
        <a:defRPr sz="13200">
          <a:solidFill>
            <a:schemeClr val="tx1"/>
          </a:solidFill>
          <a:latin typeface="+mn-lt"/>
          <a:ea typeface="+mn-ea"/>
          <a:cs typeface="ＭＳ Ｐゴシック"/>
        </a:defRPr>
      </a:lvl3pPr>
      <a:lvl4pPr marL="8778875" indent="-1254125" algn="l" defTabSz="5016500" rtl="0" eaLnBrk="0" fontAlgn="base" hangingPunct="0">
        <a:spcBef>
          <a:spcPct val="20000"/>
        </a:spcBef>
        <a:spcAft>
          <a:spcPct val="0"/>
        </a:spcAft>
        <a:buChar char="–"/>
        <a:defRPr sz="11000">
          <a:solidFill>
            <a:schemeClr val="tx1"/>
          </a:solidFill>
          <a:latin typeface="+mn-lt"/>
          <a:ea typeface="+mn-ea"/>
          <a:cs typeface="ＭＳ Ｐゴシック"/>
        </a:defRPr>
      </a:lvl4pPr>
      <a:lvl5pPr marL="11285538" indent="-1252538" algn="l" defTabSz="5016500" rtl="0" eaLnBrk="0" fontAlgn="base" hangingPunct="0">
        <a:spcBef>
          <a:spcPct val="20000"/>
        </a:spcBef>
        <a:spcAft>
          <a:spcPct val="0"/>
        </a:spcAft>
        <a:buChar char="»"/>
        <a:defRPr sz="11000">
          <a:solidFill>
            <a:schemeClr val="tx1"/>
          </a:solidFill>
          <a:latin typeface="+mn-lt"/>
          <a:ea typeface="+mn-ea"/>
          <a:cs typeface="ＭＳ Ｐゴシック"/>
        </a:defRPr>
      </a:lvl5pPr>
      <a:lvl6pPr marL="11742738" indent="-1252538" algn="l" defTabSz="5016500" rtl="0" fontAlgn="base">
        <a:spcBef>
          <a:spcPct val="20000"/>
        </a:spcBef>
        <a:spcAft>
          <a:spcPct val="0"/>
        </a:spcAft>
        <a:buChar char="»"/>
        <a:defRPr sz="11000">
          <a:solidFill>
            <a:schemeClr val="tx1"/>
          </a:solidFill>
          <a:latin typeface="+mn-lt"/>
          <a:ea typeface="+mn-ea"/>
        </a:defRPr>
      </a:lvl6pPr>
      <a:lvl7pPr marL="12199938" indent="-1252538" algn="l" defTabSz="5016500" rtl="0" fontAlgn="base">
        <a:spcBef>
          <a:spcPct val="20000"/>
        </a:spcBef>
        <a:spcAft>
          <a:spcPct val="0"/>
        </a:spcAft>
        <a:buChar char="»"/>
        <a:defRPr sz="11000">
          <a:solidFill>
            <a:schemeClr val="tx1"/>
          </a:solidFill>
          <a:latin typeface="+mn-lt"/>
          <a:ea typeface="+mn-ea"/>
        </a:defRPr>
      </a:lvl7pPr>
      <a:lvl8pPr marL="12657138" indent="-1252538" algn="l" defTabSz="5016500" rtl="0" fontAlgn="base">
        <a:spcBef>
          <a:spcPct val="20000"/>
        </a:spcBef>
        <a:spcAft>
          <a:spcPct val="0"/>
        </a:spcAft>
        <a:buChar char="»"/>
        <a:defRPr sz="11000">
          <a:solidFill>
            <a:schemeClr val="tx1"/>
          </a:solidFill>
          <a:latin typeface="+mn-lt"/>
          <a:ea typeface="+mn-ea"/>
        </a:defRPr>
      </a:lvl8pPr>
      <a:lvl9pPr marL="13114338" indent="-1252538" algn="l" defTabSz="5016500" rtl="0" fontAlgn="base">
        <a:spcBef>
          <a:spcPct val="20000"/>
        </a:spcBef>
        <a:spcAft>
          <a:spcPct val="0"/>
        </a:spcAft>
        <a:buChar char="»"/>
        <a:defRPr sz="1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1026"/>
          <p:cNvPicPr>
            <a:picLocks noChangeAspect="1" noChangeArrowheads="1"/>
          </p:cNvPicPr>
          <p:nvPr/>
        </p:nvPicPr>
        <p:blipFill>
          <a:blip r:embed="rId3"/>
          <a:srcRect/>
          <a:stretch>
            <a:fillRect/>
          </a:stretch>
        </p:blipFill>
        <p:spPr bwMode="auto">
          <a:xfrm>
            <a:off x="457200" y="19431000"/>
            <a:ext cx="6781800" cy="7502525"/>
          </a:xfrm>
          <a:prstGeom prst="rect">
            <a:avLst/>
          </a:prstGeom>
          <a:noFill/>
          <a:ln w="9525">
            <a:noFill/>
            <a:miter lim="800000"/>
            <a:headEnd/>
            <a:tailEnd/>
          </a:ln>
        </p:spPr>
      </p:pic>
      <p:pic>
        <p:nvPicPr>
          <p:cNvPr id="1031" name="Picture 4" descr="Untitled-1"/>
          <p:cNvPicPr>
            <a:picLocks noChangeAspect="1" noChangeArrowheads="1"/>
          </p:cNvPicPr>
          <p:nvPr/>
        </p:nvPicPr>
        <p:blipFill>
          <a:blip r:embed="rId4"/>
          <a:srcRect/>
          <a:stretch>
            <a:fillRect/>
          </a:stretch>
        </p:blipFill>
        <p:spPr bwMode="auto">
          <a:xfrm>
            <a:off x="0" y="4495800"/>
            <a:ext cx="43903900" cy="2895600"/>
          </a:xfrm>
          <a:prstGeom prst="rect">
            <a:avLst/>
          </a:prstGeom>
          <a:noFill/>
          <a:ln w="9525">
            <a:noFill/>
            <a:miter lim="800000"/>
            <a:headEnd/>
            <a:tailEnd/>
          </a:ln>
        </p:spPr>
      </p:pic>
      <p:sp>
        <p:nvSpPr>
          <p:cNvPr id="1032" name="Text Box 6"/>
          <p:cNvSpPr txBox="1">
            <a:spLocks noChangeArrowheads="1"/>
          </p:cNvSpPr>
          <p:nvPr/>
        </p:nvSpPr>
        <p:spPr bwMode="auto">
          <a:xfrm>
            <a:off x="457200" y="7848600"/>
            <a:ext cx="42824400" cy="1066800"/>
          </a:xfrm>
          <a:prstGeom prst="rect">
            <a:avLst/>
          </a:prstGeom>
          <a:noFill/>
          <a:ln w="9525">
            <a:noFill/>
            <a:miter lim="800000"/>
            <a:headEnd/>
            <a:tailEnd/>
          </a:ln>
        </p:spPr>
        <p:txBody>
          <a:bodyPr/>
          <a:lstStyle/>
          <a:p>
            <a:pPr algn="ctr" eaLnBrk="0" hangingPunct="0">
              <a:spcBef>
                <a:spcPct val="50000"/>
              </a:spcBef>
            </a:pPr>
            <a:r>
              <a:rPr lang="en-GB" sz="4800">
                <a:cs typeface="ＭＳ Ｐゴシック"/>
              </a:rPr>
              <a:t>A. D. Smith,</a:t>
            </a:r>
            <a:r>
              <a:rPr lang="en-GB" sz="4800" baseline="30000">
                <a:cs typeface="ＭＳ Ｐゴシック"/>
              </a:rPr>
              <a:t>1</a:t>
            </a:r>
            <a:r>
              <a:rPr lang="en-GB" sz="4800">
                <a:cs typeface="ＭＳ Ｐゴシック"/>
              </a:rPr>
              <a:t> A. Muhaari </a:t>
            </a:r>
            <a:r>
              <a:rPr lang="en-GB" sz="4800" baseline="30000">
                <a:cs typeface="ＭＳ Ｐゴシック"/>
              </a:rPr>
              <a:t>2</a:t>
            </a:r>
            <a:r>
              <a:rPr lang="en-GB" sz="4800">
                <a:cs typeface="ＭＳ Ｐゴシック"/>
              </a:rPr>
              <a:t> E. M. van der Elst </a:t>
            </a:r>
            <a:r>
              <a:rPr lang="en-GB" sz="4800" baseline="30000">
                <a:cs typeface="ＭＳ Ｐゴシック"/>
              </a:rPr>
              <a:t>2</a:t>
            </a:r>
            <a:r>
              <a:rPr lang="en-GB" sz="4800">
                <a:cs typeface="ＭＳ Ｐゴシック"/>
              </a:rPr>
              <a:t> D. Kowuor,</a:t>
            </a:r>
            <a:r>
              <a:rPr lang="en-GB" sz="4800" baseline="30000">
                <a:cs typeface="ＭＳ Ｐゴシック"/>
              </a:rPr>
              <a:t>2</a:t>
            </a:r>
            <a:r>
              <a:rPr lang="en-GB" sz="4800">
                <a:cs typeface="ＭＳ Ｐゴシック"/>
              </a:rPr>
              <a:t> A.Davies,</a:t>
            </a:r>
            <a:r>
              <a:rPr lang="en-GB" sz="4800" baseline="30000">
                <a:cs typeface="ＭＳ Ｐゴシック"/>
              </a:rPr>
              <a:t>2</a:t>
            </a:r>
            <a:r>
              <a:rPr lang="en-GB" sz="4800">
                <a:cs typeface="ＭＳ Ｐゴシック"/>
              </a:rPr>
              <a:t> C Agwanda, </a:t>
            </a:r>
            <a:r>
              <a:rPr lang="en-GB" sz="4800" baseline="30000">
                <a:cs typeface="ＭＳ Ｐゴシック"/>
              </a:rPr>
              <a:t>1</a:t>
            </a:r>
            <a:r>
              <a:rPr lang="en-GB" sz="4800">
                <a:cs typeface="ＭＳ Ｐゴシック"/>
              </a:rPr>
              <a:t> M. Price,</a:t>
            </a:r>
            <a:r>
              <a:rPr lang="en-GB" sz="4800" baseline="30000">
                <a:cs typeface="ＭＳ Ｐゴシック"/>
              </a:rPr>
              <a:t>3</a:t>
            </a:r>
            <a:r>
              <a:rPr lang="en-GB" sz="4800">
                <a:cs typeface="ＭＳ Ｐゴシック"/>
              </a:rPr>
              <a:t> F. Priddy,</a:t>
            </a:r>
            <a:r>
              <a:rPr lang="en-GB" sz="4800" baseline="30000">
                <a:cs typeface="ＭＳ Ｐゴシック"/>
              </a:rPr>
              <a:t>3</a:t>
            </a:r>
            <a:r>
              <a:rPr lang="en-GB" sz="4800">
                <a:cs typeface="ＭＳ Ｐゴシック"/>
              </a:rPr>
              <a:t> </a:t>
            </a:r>
            <a:r>
              <a:rPr lang="en-GB" sz="4800" u="sng">
                <a:cs typeface="ＭＳ Ｐゴシック"/>
              </a:rPr>
              <a:t>H. S. Okuku,</a:t>
            </a:r>
            <a:r>
              <a:rPr lang="en-GB" sz="4800" u="sng" baseline="30000">
                <a:cs typeface="ＭＳ Ｐゴシック"/>
              </a:rPr>
              <a:t>2 </a:t>
            </a:r>
            <a:r>
              <a:rPr lang="en-GB" sz="4800">
                <a:cs typeface="ＭＳ Ｐゴシック"/>
              </a:rPr>
              <a:t>S.M. Graham,</a:t>
            </a:r>
            <a:r>
              <a:rPr lang="en-GB" sz="4800" baseline="30000">
                <a:cs typeface="ＭＳ Ｐゴシック"/>
              </a:rPr>
              <a:t>4</a:t>
            </a:r>
            <a:r>
              <a:rPr lang="en-GB" sz="4800">
                <a:cs typeface="ＭＳ Ｐゴシック"/>
              </a:rPr>
              <a:t> E. J. Sanders </a:t>
            </a:r>
            <a:r>
              <a:rPr lang="en-GB" sz="4800" baseline="30000">
                <a:cs typeface="ＭＳ Ｐゴシック"/>
              </a:rPr>
              <a:t> 2, 5 </a:t>
            </a:r>
            <a:endParaRPr lang="en-US" sz="4800">
              <a:latin typeface="Trebuchet MS" pitchFamily="34" charset="0"/>
              <a:cs typeface="ＭＳ Ｐゴシック"/>
            </a:endParaRPr>
          </a:p>
        </p:txBody>
      </p:sp>
      <p:pic>
        <p:nvPicPr>
          <p:cNvPr id="1033" name="Picture 8" descr="Untitled-1"/>
          <p:cNvPicPr>
            <a:picLocks noChangeAspect="1" noChangeArrowheads="1"/>
          </p:cNvPicPr>
          <p:nvPr/>
        </p:nvPicPr>
        <p:blipFill>
          <a:blip r:embed="rId5"/>
          <a:srcRect/>
          <a:stretch>
            <a:fillRect/>
          </a:stretch>
        </p:blipFill>
        <p:spPr bwMode="auto">
          <a:xfrm>
            <a:off x="0" y="9906000"/>
            <a:ext cx="20129500" cy="2895600"/>
          </a:xfrm>
          <a:prstGeom prst="rect">
            <a:avLst/>
          </a:prstGeom>
          <a:noFill/>
          <a:ln w="9525">
            <a:noFill/>
            <a:miter lim="800000"/>
            <a:headEnd/>
            <a:tailEnd/>
          </a:ln>
        </p:spPr>
      </p:pic>
      <p:pic>
        <p:nvPicPr>
          <p:cNvPr id="1034" name="Picture 9" descr="Untitled-1"/>
          <p:cNvPicPr preferRelativeResize="0">
            <a:picLocks noChangeArrowheads="1"/>
          </p:cNvPicPr>
          <p:nvPr/>
        </p:nvPicPr>
        <p:blipFill>
          <a:blip r:embed="rId4"/>
          <a:srcRect/>
          <a:stretch>
            <a:fillRect/>
          </a:stretch>
        </p:blipFill>
        <p:spPr bwMode="auto">
          <a:xfrm>
            <a:off x="23774400" y="10058400"/>
            <a:ext cx="20129500" cy="609600"/>
          </a:xfrm>
          <a:prstGeom prst="rect">
            <a:avLst/>
          </a:prstGeom>
          <a:noFill/>
          <a:ln w="9525">
            <a:noFill/>
            <a:miter lim="800000"/>
            <a:headEnd/>
            <a:tailEnd/>
          </a:ln>
        </p:spPr>
      </p:pic>
      <p:pic>
        <p:nvPicPr>
          <p:cNvPr id="1035" name="Picture 10" descr="Untitled-1"/>
          <p:cNvPicPr>
            <a:picLocks noChangeAspect="1" noChangeArrowheads="1"/>
          </p:cNvPicPr>
          <p:nvPr/>
        </p:nvPicPr>
        <p:blipFill>
          <a:blip r:embed="rId5"/>
          <a:srcRect/>
          <a:stretch>
            <a:fillRect/>
          </a:stretch>
        </p:blipFill>
        <p:spPr bwMode="auto">
          <a:xfrm>
            <a:off x="0" y="14935200"/>
            <a:ext cx="20129500" cy="685800"/>
          </a:xfrm>
          <a:prstGeom prst="rect">
            <a:avLst/>
          </a:prstGeom>
          <a:noFill/>
          <a:ln w="9525">
            <a:noFill/>
            <a:miter lim="800000"/>
            <a:headEnd/>
            <a:tailEnd/>
          </a:ln>
        </p:spPr>
      </p:pic>
      <p:sp>
        <p:nvSpPr>
          <p:cNvPr id="1036" name="Text Box 15"/>
          <p:cNvSpPr txBox="1">
            <a:spLocks noChangeArrowheads="1"/>
          </p:cNvSpPr>
          <p:nvPr/>
        </p:nvSpPr>
        <p:spPr bwMode="auto">
          <a:xfrm>
            <a:off x="457200" y="4583113"/>
            <a:ext cx="43434000" cy="2530475"/>
          </a:xfrm>
          <a:prstGeom prst="rect">
            <a:avLst/>
          </a:prstGeom>
          <a:noFill/>
          <a:ln w="9525">
            <a:noFill/>
            <a:miter lim="800000"/>
            <a:headEnd/>
            <a:tailEnd/>
          </a:ln>
        </p:spPr>
        <p:txBody>
          <a:bodyPr anchor="ctr">
            <a:spAutoFit/>
          </a:bodyPr>
          <a:lstStyle/>
          <a:p>
            <a:pPr algn="ctr" eaLnBrk="0" hangingPunct="0"/>
            <a:r>
              <a:rPr lang="en-GB" sz="8000" b="1">
                <a:latin typeface="Trebuchet MS" pitchFamily="34" charset="0"/>
                <a:cs typeface="ＭＳ Ｐゴシック"/>
              </a:rPr>
              <a:t>Measuring sex acts in male sex workers in Kenya: </a:t>
            </a:r>
          </a:p>
          <a:p>
            <a:pPr algn="ctr" eaLnBrk="0" hangingPunct="0"/>
            <a:r>
              <a:rPr lang="en-GB" sz="8000" b="1">
                <a:latin typeface="Trebuchet MS" pitchFamily="34" charset="0"/>
                <a:cs typeface="ＭＳ Ｐゴシック"/>
              </a:rPr>
              <a:t>Intermittent Pre-Exposure Prophylaxis (PrEP) may be feasible </a:t>
            </a:r>
            <a:endParaRPr lang="en-US" sz="8000">
              <a:solidFill>
                <a:schemeClr val="bg1"/>
              </a:solidFill>
              <a:latin typeface="Trebuchet MS" pitchFamily="34" charset="0"/>
              <a:cs typeface="ＭＳ Ｐゴシック"/>
            </a:endParaRPr>
          </a:p>
        </p:txBody>
      </p:sp>
      <p:sp>
        <p:nvSpPr>
          <p:cNvPr id="1037" name="Text Box 17"/>
          <p:cNvSpPr txBox="1">
            <a:spLocks noChangeArrowheads="1"/>
          </p:cNvSpPr>
          <p:nvPr/>
        </p:nvSpPr>
        <p:spPr bwMode="auto">
          <a:xfrm>
            <a:off x="0" y="10525125"/>
            <a:ext cx="19126200" cy="1938338"/>
          </a:xfrm>
          <a:prstGeom prst="rect">
            <a:avLst/>
          </a:prstGeom>
          <a:noFill/>
          <a:ln w="9525">
            <a:noFill/>
            <a:miter lim="800000"/>
            <a:headEnd/>
            <a:tailEnd/>
          </a:ln>
        </p:spPr>
        <p:txBody>
          <a:bodyPr anchor="ctr">
            <a:spAutoFit/>
          </a:bodyPr>
          <a:lstStyle/>
          <a:p>
            <a:pPr eaLnBrk="0" hangingPunct="0"/>
            <a:r>
              <a:rPr lang="en-GB">
                <a:cs typeface="ＭＳ Ｐゴシック"/>
              </a:rPr>
              <a:t>1). Department of Public Health &amp; Primary Care, Old Road Campus, University of Oxford, Headington, Oxford, UK</a:t>
            </a:r>
          </a:p>
          <a:p>
            <a:pPr eaLnBrk="0" hangingPunct="0"/>
            <a:r>
              <a:rPr lang="en-GB">
                <a:cs typeface="ＭＳ Ｐゴシック"/>
              </a:rPr>
              <a:t>2). Centre for Geographic Medicine Research-Coast, Kenya Medical Research Institute (KEMRI)-Kilifi, Box 230, Kilifi, Kenya;</a:t>
            </a:r>
            <a:endParaRPr lang="en-US">
              <a:cs typeface="ＭＳ Ｐゴシック"/>
            </a:endParaRPr>
          </a:p>
          <a:p>
            <a:pPr eaLnBrk="0" hangingPunct="0"/>
            <a:r>
              <a:rPr lang="en-GB">
                <a:cs typeface="ＭＳ Ｐゴシック"/>
              </a:rPr>
              <a:t>3). International AIDS Vaccine Initiative, New York, USA</a:t>
            </a:r>
            <a:endParaRPr lang="en-US">
              <a:cs typeface="ＭＳ Ｐゴシック"/>
            </a:endParaRPr>
          </a:p>
          <a:p>
            <a:pPr eaLnBrk="0" hangingPunct="0"/>
            <a:r>
              <a:rPr lang="en-GB">
                <a:cs typeface="ＭＳ Ｐゴシック"/>
              </a:rPr>
              <a:t>4). University of Washington, Box 359909, 325 Ninth Avenue, Seattle, WA, USA </a:t>
            </a:r>
            <a:endParaRPr lang="en-US">
              <a:cs typeface="ＭＳ Ｐゴシック"/>
            </a:endParaRPr>
          </a:p>
          <a:p>
            <a:pPr eaLnBrk="0" hangingPunct="0"/>
            <a:r>
              <a:rPr lang="en-GB">
                <a:cs typeface="ＭＳ Ｐゴシック"/>
              </a:rPr>
              <a:t>5). Centre for Clinical Vaccinology and Tropical Medicine, Oxford University, Oxford, UK</a:t>
            </a:r>
            <a:endParaRPr lang="en-US" sz="4400">
              <a:latin typeface="EideticModern-Regular"/>
              <a:cs typeface="ＭＳ Ｐゴシック"/>
            </a:endParaRPr>
          </a:p>
        </p:txBody>
      </p:sp>
      <p:sp>
        <p:nvSpPr>
          <p:cNvPr id="1038" name="Text Box 18"/>
          <p:cNvSpPr txBox="1">
            <a:spLocks noChangeArrowheads="1"/>
          </p:cNvSpPr>
          <p:nvPr/>
        </p:nvSpPr>
        <p:spPr bwMode="auto">
          <a:xfrm>
            <a:off x="24688800" y="9982200"/>
            <a:ext cx="6172200" cy="762000"/>
          </a:xfrm>
          <a:prstGeom prst="rect">
            <a:avLst/>
          </a:prstGeom>
          <a:noFill/>
          <a:ln w="9525">
            <a:noFill/>
            <a:miter lim="800000"/>
            <a:headEnd/>
            <a:tailEnd/>
          </a:ln>
        </p:spPr>
        <p:txBody>
          <a:bodyPr>
            <a:spAutoFit/>
          </a:bodyPr>
          <a:lstStyle/>
          <a:p>
            <a:pPr eaLnBrk="0" hangingPunct="0">
              <a:spcBef>
                <a:spcPct val="50000"/>
              </a:spcBef>
            </a:pPr>
            <a:r>
              <a:rPr lang="en-US" sz="4400">
                <a:solidFill>
                  <a:schemeClr val="bg1"/>
                </a:solidFill>
                <a:latin typeface="Trebuchet MS" pitchFamily="34" charset="0"/>
                <a:cs typeface="ＭＳ Ｐゴシック"/>
              </a:rPr>
              <a:t>RESULTS</a:t>
            </a:r>
            <a:endParaRPr lang="en-US" sz="4400">
              <a:latin typeface="Trebuchet MS" pitchFamily="34" charset="0"/>
              <a:cs typeface="ＭＳ Ｐゴシック"/>
            </a:endParaRPr>
          </a:p>
        </p:txBody>
      </p:sp>
      <p:sp>
        <p:nvSpPr>
          <p:cNvPr id="1039" name="Text Box 19"/>
          <p:cNvSpPr txBox="1">
            <a:spLocks noChangeArrowheads="1"/>
          </p:cNvSpPr>
          <p:nvPr/>
        </p:nvSpPr>
        <p:spPr bwMode="auto">
          <a:xfrm>
            <a:off x="990600" y="14935200"/>
            <a:ext cx="6172200" cy="762000"/>
          </a:xfrm>
          <a:prstGeom prst="rect">
            <a:avLst/>
          </a:prstGeom>
          <a:noFill/>
          <a:ln w="9525">
            <a:noFill/>
            <a:miter lim="800000"/>
            <a:headEnd/>
            <a:tailEnd/>
          </a:ln>
        </p:spPr>
        <p:txBody>
          <a:bodyPr anchor="ctr">
            <a:spAutoFit/>
          </a:bodyPr>
          <a:lstStyle/>
          <a:p>
            <a:pPr eaLnBrk="0" hangingPunct="0">
              <a:spcBef>
                <a:spcPct val="50000"/>
              </a:spcBef>
            </a:pPr>
            <a:r>
              <a:rPr lang="en-US" sz="4400">
                <a:solidFill>
                  <a:schemeClr val="bg1"/>
                </a:solidFill>
                <a:latin typeface="Trebuchet MS" pitchFamily="34" charset="0"/>
                <a:cs typeface="ＭＳ Ｐゴシック"/>
              </a:rPr>
              <a:t>BACKGROUND</a:t>
            </a:r>
          </a:p>
        </p:txBody>
      </p:sp>
      <p:pic>
        <p:nvPicPr>
          <p:cNvPr id="1040" name="Picture 21" descr="Untitled-1"/>
          <p:cNvPicPr>
            <a:picLocks noChangeAspect="1" noChangeArrowheads="1"/>
          </p:cNvPicPr>
          <p:nvPr/>
        </p:nvPicPr>
        <p:blipFill>
          <a:blip r:embed="rId5"/>
          <a:srcRect/>
          <a:stretch>
            <a:fillRect/>
          </a:stretch>
        </p:blipFill>
        <p:spPr bwMode="auto">
          <a:xfrm>
            <a:off x="-76200" y="27279600"/>
            <a:ext cx="20129500" cy="685800"/>
          </a:xfrm>
          <a:prstGeom prst="rect">
            <a:avLst/>
          </a:prstGeom>
          <a:noFill/>
          <a:ln w="9525">
            <a:noFill/>
            <a:miter lim="800000"/>
            <a:headEnd/>
            <a:tailEnd/>
          </a:ln>
        </p:spPr>
      </p:pic>
      <p:sp>
        <p:nvSpPr>
          <p:cNvPr id="1041" name="Text Box 20"/>
          <p:cNvSpPr txBox="1">
            <a:spLocks noChangeArrowheads="1"/>
          </p:cNvSpPr>
          <p:nvPr/>
        </p:nvSpPr>
        <p:spPr bwMode="auto">
          <a:xfrm>
            <a:off x="1219200" y="27279600"/>
            <a:ext cx="6172200" cy="762000"/>
          </a:xfrm>
          <a:prstGeom prst="rect">
            <a:avLst/>
          </a:prstGeom>
          <a:noFill/>
          <a:ln w="9525">
            <a:noFill/>
            <a:miter lim="800000"/>
            <a:headEnd/>
            <a:tailEnd/>
          </a:ln>
        </p:spPr>
        <p:txBody>
          <a:bodyPr>
            <a:spAutoFit/>
          </a:bodyPr>
          <a:lstStyle/>
          <a:p>
            <a:pPr eaLnBrk="0" hangingPunct="0">
              <a:spcBef>
                <a:spcPct val="50000"/>
              </a:spcBef>
            </a:pPr>
            <a:r>
              <a:rPr lang="en-US" sz="4400">
                <a:solidFill>
                  <a:schemeClr val="bg1"/>
                </a:solidFill>
                <a:latin typeface="Trebuchet MS" pitchFamily="34" charset="0"/>
                <a:cs typeface="ＭＳ Ｐゴシック"/>
              </a:rPr>
              <a:t>METHODS</a:t>
            </a:r>
            <a:endParaRPr lang="en-US" sz="4400">
              <a:latin typeface="Trebuchet MS" pitchFamily="34" charset="0"/>
              <a:cs typeface="ＭＳ Ｐゴシック"/>
            </a:endParaRPr>
          </a:p>
        </p:txBody>
      </p:sp>
      <p:sp>
        <p:nvSpPr>
          <p:cNvPr id="1042" name="Text Box 23"/>
          <p:cNvSpPr txBox="1">
            <a:spLocks noChangeArrowheads="1"/>
          </p:cNvSpPr>
          <p:nvPr/>
        </p:nvSpPr>
        <p:spPr bwMode="auto">
          <a:xfrm>
            <a:off x="1219200" y="41376600"/>
            <a:ext cx="6172200" cy="762000"/>
          </a:xfrm>
          <a:prstGeom prst="rect">
            <a:avLst/>
          </a:prstGeom>
          <a:noFill/>
          <a:ln w="9525">
            <a:noFill/>
            <a:miter lim="800000"/>
            <a:headEnd/>
            <a:tailEnd/>
          </a:ln>
        </p:spPr>
        <p:txBody>
          <a:bodyPr anchor="ctr">
            <a:spAutoFit/>
          </a:bodyPr>
          <a:lstStyle/>
          <a:p>
            <a:pPr eaLnBrk="0" hangingPunct="0">
              <a:spcBef>
                <a:spcPct val="50000"/>
              </a:spcBef>
            </a:pPr>
            <a:r>
              <a:rPr lang="en-US" sz="4400">
                <a:solidFill>
                  <a:schemeClr val="bg1"/>
                </a:solidFill>
                <a:latin typeface="Trebuchet MS" pitchFamily="34" charset="0"/>
                <a:cs typeface="ＭＳ Ｐゴシック"/>
              </a:rPr>
              <a:t>REFERENCES</a:t>
            </a:r>
            <a:endParaRPr lang="en-US" sz="4400">
              <a:latin typeface="Trebuchet MS" pitchFamily="34" charset="0"/>
              <a:cs typeface="ＭＳ Ｐゴシック"/>
            </a:endParaRPr>
          </a:p>
        </p:txBody>
      </p:sp>
      <p:pic>
        <p:nvPicPr>
          <p:cNvPr id="1043" name="Picture 25" descr="Untitled-1"/>
          <p:cNvPicPr>
            <a:picLocks noChangeAspect="1" noChangeArrowheads="1"/>
          </p:cNvPicPr>
          <p:nvPr/>
        </p:nvPicPr>
        <p:blipFill>
          <a:blip r:embed="rId4"/>
          <a:srcRect/>
          <a:stretch>
            <a:fillRect/>
          </a:stretch>
        </p:blipFill>
        <p:spPr bwMode="auto">
          <a:xfrm>
            <a:off x="23774400" y="36957000"/>
            <a:ext cx="20129500" cy="685800"/>
          </a:xfrm>
          <a:prstGeom prst="rect">
            <a:avLst/>
          </a:prstGeom>
          <a:noFill/>
          <a:ln w="9525">
            <a:noFill/>
            <a:miter lim="800000"/>
            <a:headEnd/>
            <a:tailEnd/>
          </a:ln>
        </p:spPr>
      </p:pic>
      <p:sp>
        <p:nvSpPr>
          <p:cNvPr id="1044" name="Text Box 26"/>
          <p:cNvSpPr txBox="1">
            <a:spLocks noChangeArrowheads="1"/>
          </p:cNvSpPr>
          <p:nvPr/>
        </p:nvSpPr>
        <p:spPr bwMode="auto">
          <a:xfrm>
            <a:off x="24384000" y="36957000"/>
            <a:ext cx="6172200" cy="762000"/>
          </a:xfrm>
          <a:prstGeom prst="rect">
            <a:avLst/>
          </a:prstGeom>
          <a:noFill/>
          <a:ln w="9525">
            <a:noFill/>
            <a:miter lim="800000"/>
            <a:headEnd/>
            <a:tailEnd/>
          </a:ln>
        </p:spPr>
        <p:txBody>
          <a:bodyPr anchor="ctr">
            <a:spAutoFit/>
          </a:bodyPr>
          <a:lstStyle/>
          <a:p>
            <a:pPr eaLnBrk="0" hangingPunct="0">
              <a:spcBef>
                <a:spcPct val="50000"/>
              </a:spcBef>
            </a:pPr>
            <a:r>
              <a:rPr lang="en-US" sz="4400">
                <a:solidFill>
                  <a:schemeClr val="bg1"/>
                </a:solidFill>
                <a:latin typeface="Trebuchet MS" pitchFamily="34" charset="0"/>
                <a:cs typeface="ＭＳ Ｐゴシック"/>
              </a:rPr>
              <a:t>CONCLUSIONS</a:t>
            </a:r>
            <a:endParaRPr lang="en-US" sz="4400">
              <a:latin typeface="Trebuchet MS" pitchFamily="34" charset="0"/>
              <a:cs typeface="ＭＳ Ｐゴシック"/>
            </a:endParaRPr>
          </a:p>
        </p:txBody>
      </p:sp>
      <p:sp>
        <p:nvSpPr>
          <p:cNvPr id="1045" name="Text Box 29"/>
          <p:cNvSpPr txBox="1">
            <a:spLocks noChangeArrowheads="1"/>
          </p:cNvSpPr>
          <p:nvPr/>
        </p:nvSpPr>
        <p:spPr bwMode="auto">
          <a:xfrm>
            <a:off x="1295400" y="17297400"/>
            <a:ext cx="18059400" cy="2782888"/>
          </a:xfrm>
          <a:prstGeom prst="rect">
            <a:avLst/>
          </a:prstGeom>
          <a:noFill/>
          <a:ln w="9525">
            <a:noFill/>
            <a:miter lim="800000"/>
            <a:headEnd/>
            <a:tailEnd/>
          </a:ln>
        </p:spPr>
        <p:txBody>
          <a:bodyPr lIns="0" tIns="124641" rIns="0" bIns="124641">
            <a:spAutoFit/>
          </a:bodyPr>
          <a:lstStyle/>
          <a:p>
            <a:pPr algn="just" defTabSz="2490788"/>
            <a:r>
              <a:rPr lang="en-GB" sz="2800">
                <a:cs typeface="ＭＳ Ｐゴシック"/>
              </a:rPr>
              <a:t>Intermittent PrEP (dosing, for example, twice weekly and within 2 hours of sex), has been proposed as a potentially effective and less costly alternative to daily PrEP. MSM sex workers (MSM-SW) in Mombasa have a high incidence of HIV-1 infection and may be an appropriate target group for PrEP. In recall based risk assessment, MSM-SW report high partner counts and frequent unprotected sex. Information about spacing of acts is needed to evaluate the feasibility of intermittent PrEP in this population.</a:t>
            </a:r>
            <a:endParaRPr lang="en-US" sz="2800">
              <a:cs typeface="ＭＳ Ｐゴシック"/>
            </a:endParaRPr>
          </a:p>
          <a:p>
            <a:pPr algn="just" defTabSz="2490788"/>
            <a:endParaRPr lang="en-US" sz="2600">
              <a:latin typeface="Book Antiqua" pitchFamily="18" charset="0"/>
              <a:ea typeface="SimSun"/>
              <a:cs typeface="SimSun"/>
            </a:endParaRPr>
          </a:p>
        </p:txBody>
      </p:sp>
      <p:sp>
        <p:nvSpPr>
          <p:cNvPr id="1046" name="Text Box 30"/>
          <p:cNvSpPr txBox="1">
            <a:spLocks noChangeArrowheads="1"/>
          </p:cNvSpPr>
          <p:nvPr/>
        </p:nvSpPr>
        <p:spPr bwMode="auto">
          <a:xfrm>
            <a:off x="1362075" y="28698825"/>
            <a:ext cx="9382125" cy="8334375"/>
          </a:xfrm>
          <a:prstGeom prst="rect">
            <a:avLst/>
          </a:prstGeom>
          <a:noFill/>
          <a:ln w="9525">
            <a:noFill/>
            <a:miter lim="800000"/>
            <a:headEnd/>
            <a:tailEnd/>
          </a:ln>
        </p:spPr>
        <p:txBody>
          <a:bodyPr lIns="0" tIns="124641" rIns="0" bIns="124641">
            <a:spAutoFit/>
          </a:bodyPr>
          <a:lstStyle/>
          <a:p>
            <a:pPr algn="just" defTabSz="2490788"/>
            <a:r>
              <a:rPr lang="en-GB" sz="2800">
                <a:cs typeface="ＭＳ Ｐゴシック"/>
              </a:rPr>
              <a:t>81 MSW within an HIV-1 vaccine preparedness cohort study completed prospective sexual behaviour diaries. </a:t>
            </a:r>
          </a:p>
          <a:p>
            <a:pPr algn="just" defTabSz="2490788"/>
            <a:endParaRPr lang="en-GB" sz="2800">
              <a:cs typeface="ＭＳ Ｐゴシック"/>
            </a:endParaRPr>
          </a:p>
          <a:p>
            <a:pPr algn="just" defTabSz="2490788"/>
            <a:r>
              <a:rPr lang="en-GB" sz="2800">
                <a:cs typeface="ＭＳ Ｐゴシック"/>
              </a:rPr>
              <a:t>A visual sexual behaviour diary was developed and piloted (figure 1), capturing sexual acts, condom use, transaction and date and time of encounter. Participants underwent training on the use of the diary over a three week period, and reflected (anonymously) on the accuracy and honesty of responses at the end of the study. Aggregate diary data were validated against existing, recall based sexual behaviour data collections.</a:t>
            </a:r>
          </a:p>
          <a:p>
            <a:pPr algn="just" defTabSz="2490788"/>
            <a:endParaRPr lang="en-GB" sz="2800">
              <a:cs typeface="ＭＳ Ｐゴシック"/>
            </a:endParaRPr>
          </a:p>
          <a:p>
            <a:pPr algn="just" defTabSz="2490788"/>
            <a:r>
              <a:rPr lang="en-GB" sz="2800">
                <a:cs typeface="ＭＳ Ｐゴシック"/>
              </a:rPr>
              <a:t>Diaries recorded the date of each round of anal, vaginal and oral sex over a six week period. Condom use and failure was recorded for each sex act. Each diary entry was reviewed and validated at the end of each week of follow up, accompanied by HIV risk reduction counselling and provision of condoms and water-based lubricants.</a:t>
            </a:r>
            <a:endParaRPr lang="en-US" sz="2800">
              <a:cs typeface="ＭＳ Ｐゴシック"/>
            </a:endParaRPr>
          </a:p>
          <a:p>
            <a:pPr algn="just" defTabSz="2490788"/>
            <a:endParaRPr lang="en-US" sz="2600">
              <a:latin typeface="Sabon"/>
              <a:ea typeface="SimSun"/>
              <a:cs typeface="SimSun"/>
            </a:endParaRPr>
          </a:p>
        </p:txBody>
      </p:sp>
      <p:sp>
        <p:nvSpPr>
          <p:cNvPr id="1047" name="Text Box 31"/>
          <p:cNvSpPr txBox="1">
            <a:spLocks noChangeArrowheads="1"/>
          </p:cNvSpPr>
          <p:nvPr/>
        </p:nvSpPr>
        <p:spPr bwMode="auto">
          <a:xfrm>
            <a:off x="24079200" y="10820400"/>
            <a:ext cx="17830800" cy="3698875"/>
          </a:xfrm>
          <a:prstGeom prst="rect">
            <a:avLst/>
          </a:prstGeom>
          <a:noFill/>
          <a:ln w="9525">
            <a:noFill/>
            <a:miter lim="800000"/>
            <a:headEnd/>
            <a:tailEnd/>
          </a:ln>
        </p:spPr>
        <p:txBody>
          <a:bodyPr lIns="0" tIns="124641" rIns="0" bIns="124641">
            <a:spAutoFit/>
          </a:bodyPr>
          <a:lstStyle/>
          <a:p>
            <a:pPr algn="just" defTabSz="2490788"/>
            <a:r>
              <a:rPr lang="en-GB" sz="2800">
                <a:cs typeface="ＭＳ Ｐゴシック"/>
              </a:rPr>
              <a:t>One or more sex act was reported in 459 (96.4%) of 476 follow up weeks. Participants reported a median of 3 different days of sexual activity per week (IQR 2-4), and median of 2 different days on which unprotected anal or vaginal sex occurred per week (IQR 1-3). </a:t>
            </a:r>
          </a:p>
          <a:p>
            <a:pPr algn="just" defTabSz="2490788"/>
            <a:endParaRPr lang="en-GB" sz="2800">
              <a:cs typeface="ＭＳ Ｐゴシック"/>
            </a:endParaRPr>
          </a:p>
          <a:p>
            <a:pPr algn="just" defTabSz="2490788"/>
            <a:r>
              <a:rPr lang="en-GB" sz="2800">
                <a:cs typeface="ＭＳ Ｐゴシック"/>
              </a:rPr>
              <a:t>In 1.5% (7/459) follow up weeks, unprotected oral, anal or vaginal sex occurred on more that five days of the week, and on 0.8% (4/459) unprotected anal or vaginal sex occurred on more that five days of the week.</a:t>
            </a:r>
          </a:p>
          <a:p>
            <a:pPr algn="just" defTabSz="2490788"/>
            <a:endParaRPr lang="en-GB" sz="2800">
              <a:cs typeface="ＭＳ Ｐゴシック"/>
            </a:endParaRPr>
          </a:p>
          <a:p>
            <a:pPr algn="just" defTabSz="2490788"/>
            <a:r>
              <a:rPr lang="en-GB" sz="2800" b="1">
                <a:cs typeface="ＭＳ Ｐゴシック"/>
              </a:rPr>
              <a:t>Figure 2: Number of days on which sexual activity took place, per week (n = 476) </a:t>
            </a:r>
            <a:endParaRPr lang="en-US" sz="2800" b="1">
              <a:cs typeface="ＭＳ Ｐゴシック"/>
            </a:endParaRPr>
          </a:p>
        </p:txBody>
      </p:sp>
      <p:pic>
        <p:nvPicPr>
          <p:cNvPr id="1048" name="Picture 32" descr="Untitled-1"/>
          <p:cNvPicPr>
            <a:picLocks noChangeAspect="1" noChangeArrowheads="1"/>
          </p:cNvPicPr>
          <p:nvPr/>
        </p:nvPicPr>
        <p:blipFill>
          <a:blip r:embed="rId4"/>
          <a:srcRect/>
          <a:stretch>
            <a:fillRect/>
          </a:stretch>
        </p:blipFill>
        <p:spPr bwMode="auto">
          <a:xfrm>
            <a:off x="23761700" y="29413200"/>
            <a:ext cx="20129500" cy="685800"/>
          </a:xfrm>
          <a:prstGeom prst="rect">
            <a:avLst/>
          </a:prstGeom>
          <a:noFill/>
          <a:ln w="9525">
            <a:noFill/>
            <a:miter lim="800000"/>
            <a:headEnd/>
            <a:tailEnd/>
          </a:ln>
        </p:spPr>
      </p:pic>
      <p:sp>
        <p:nvSpPr>
          <p:cNvPr id="1049" name="Text Box 33"/>
          <p:cNvSpPr txBox="1">
            <a:spLocks noChangeArrowheads="1"/>
          </p:cNvSpPr>
          <p:nvPr/>
        </p:nvSpPr>
        <p:spPr bwMode="auto">
          <a:xfrm>
            <a:off x="24765000" y="28879800"/>
            <a:ext cx="6172200" cy="762000"/>
          </a:xfrm>
          <a:prstGeom prst="rect">
            <a:avLst/>
          </a:prstGeom>
          <a:noFill/>
          <a:ln w="9525">
            <a:noFill/>
            <a:miter lim="800000"/>
            <a:headEnd/>
            <a:tailEnd/>
          </a:ln>
        </p:spPr>
        <p:txBody>
          <a:bodyPr anchor="ctr">
            <a:spAutoFit/>
          </a:bodyPr>
          <a:lstStyle/>
          <a:p>
            <a:pPr eaLnBrk="0" hangingPunct="0">
              <a:spcBef>
                <a:spcPct val="50000"/>
              </a:spcBef>
            </a:pPr>
            <a:r>
              <a:rPr lang="en-US" sz="4400">
                <a:solidFill>
                  <a:schemeClr val="bg1"/>
                </a:solidFill>
                <a:latin typeface="Trebuchet MS" pitchFamily="34" charset="0"/>
                <a:cs typeface="ＭＳ Ｐゴシック"/>
              </a:rPr>
              <a:t>DISCUSSION</a:t>
            </a:r>
            <a:endParaRPr lang="en-US" sz="4400">
              <a:latin typeface="Trebuchet MS" pitchFamily="34" charset="0"/>
              <a:cs typeface="ＭＳ Ｐゴシック"/>
            </a:endParaRPr>
          </a:p>
        </p:txBody>
      </p:sp>
      <p:sp>
        <p:nvSpPr>
          <p:cNvPr id="1050" name="Rectangle 34"/>
          <p:cNvSpPr>
            <a:spLocks noChangeArrowheads="1"/>
          </p:cNvSpPr>
          <p:nvPr/>
        </p:nvSpPr>
        <p:spPr bwMode="auto">
          <a:xfrm>
            <a:off x="24307800" y="30327600"/>
            <a:ext cx="18897600" cy="5867400"/>
          </a:xfrm>
          <a:prstGeom prst="rect">
            <a:avLst/>
          </a:prstGeom>
          <a:noFill/>
          <a:ln w="9525">
            <a:noFill/>
            <a:miter lim="800000"/>
            <a:headEnd/>
            <a:tailEnd/>
          </a:ln>
        </p:spPr>
        <p:txBody>
          <a:bodyPr/>
          <a:lstStyle/>
          <a:p>
            <a:pPr eaLnBrk="0" hangingPunct="0"/>
            <a:r>
              <a:rPr lang="en-US" altLang="zh-CN" sz="2800">
                <a:ea typeface="SimSun"/>
                <a:cs typeface="SimSun"/>
              </a:rPr>
              <a:t>A feasibility study of intermittent PrEP is planned with 40-50 MSM-SW in Kilifi and Nairobi, supported by IAVI, in 2009.</a:t>
            </a:r>
          </a:p>
          <a:p>
            <a:pPr eaLnBrk="0" hangingPunct="0"/>
            <a:endParaRPr lang="en-US" altLang="zh-CN" sz="2800">
              <a:ea typeface="SimSun"/>
              <a:cs typeface="SimSun"/>
            </a:endParaRPr>
          </a:p>
          <a:p>
            <a:pPr eaLnBrk="0" hangingPunct="0"/>
            <a:endParaRPr lang="en-US" altLang="zh-CN" sz="2800">
              <a:ea typeface="SimSun"/>
              <a:cs typeface="SimSun"/>
            </a:endParaRPr>
          </a:p>
          <a:p>
            <a:pPr eaLnBrk="0" hangingPunct="0"/>
            <a:r>
              <a:rPr lang="en-US" altLang="zh-CN" sz="2800">
                <a:ea typeface="SimSun"/>
                <a:cs typeface="SimSun"/>
              </a:rPr>
              <a:t>Expected challenges include optimal timing  of PrEP administration, adherence to protocol, and retention of volunteers. Daily PrEP may be required for participants who are highly sexual active.</a:t>
            </a:r>
          </a:p>
          <a:p>
            <a:pPr eaLnBrk="0" hangingPunct="0"/>
            <a:endParaRPr lang="en-US" altLang="zh-CN" sz="2800">
              <a:ea typeface="SimSun"/>
              <a:cs typeface="SimSun"/>
            </a:endParaRPr>
          </a:p>
          <a:p>
            <a:pPr eaLnBrk="0" hangingPunct="0"/>
            <a:r>
              <a:rPr lang="en-US" altLang="zh-CN" sz="2800">
                <a:ea typeface="SimSun"/>
                <a:cs typeface="SimSun"/>
              </a:rPr>
              <a:t> The use of sexual diaries will be expanded to collect information on adherence  and drug sharing.</a:t>
            </a:r>
          </a:p>
          <a:p>
            <a:pPr eaLnBrk="0" hangingPunct="0"/>
            <a:endParaRPr lang="en-US" altLang="zh-CN" sz="2800">
              <a:ea typeface="SimSun"/>
              <a:cs typeface="SimSun"/>
            </a:endParaRPr>
          </a:p>
          <a:p>
            <a:pPr eaLnBrk="0" hangingPunct="0"/>
            <a:endParaRPr lang="en-US" altLang="zh-CN" sz="2800">
              <a:ea typeface="SimSun"/>
              <a:cs typeface="SimSun"/>
            </a:endParaRPr>
          </a:p>
          <a:p>
            <a:pPr eaLnBrk="0" hangingPunct="0"/>
            <a:r>
              <a:rPr lang="en-US" altLang="zh-CN" sz="2800">
                <a:ea typeface="SimSun"/>
                <a:cs typeface="SimSun"/>
              </a:rPr>
              <a:t>As PrEP has not been established as an effective HIV prevention intervention, the promotion  and use of condoms and lubricants will be closely monitored.</a:t>
            </a:r>
          </a:p>
          <a:p>
            <a:pPr eaLnBrk="0" hangingPunct="0"/>
            <a:endParaRPr lang="en-US" altLang="zh-CN" sz="2800">
              <a:ea typeface="SimSun"/>
              <a:cs typeface="SimSun"/>
            </a:endParaRPr>
          </a:p>
          <a:p>
            <a:pPr eaLnBrk="0" hangingPunct="0"/>
            <a:endParaRPr lang="en-US" altLang="zh-CN" sz="2800">
              <a:ea typeface="SimSun"/>
              <a:cs typeface="SimSun"/>
            </a:endParaRPr>
          </a:p>
          <a:p>
            <a:pPr eaLnBrk="0" hangingPunct="0"/>
            <a:endParaRPr lang="en-US" altLang="zh-CN" sz="2600">
              <a:latin typeface="Book Antiqua" pitchFamily="18" charset="0"/>
              <a:ea typeface="SimSun"/>
              <a:cs typeface="SimSun"/>
            </a:endParaRPr>
          </a:p>
          <a:p>
            <a:pPr eaLnBrk="0" hangingPunct="0"/>
            <a:endParaRPr lang="en-US" altLang="zh-CN" sz="2600">
              <a:latin typeface="Book Antiqua" pitchFamily="18" charset="0"/>
              <a:ea typeface="SimSun"/>
              <a:cs typeface="SimSun"/>
            </a:endParaRPr>
          </a:p>
        </p:txBody>
      </p:sp>
      <p:sp>
        <p:nvSpPr>
          <p:cNvPr id="1051" name="Rectangle 35"/>
          <p:cNvSpPr>
            <a:spLocks noChangeArrowheads="1"/>
          </p:cNvSpPr>
          <p:nvPr/>
        </p:nvSpPr>
        <p:spPr bwMode="auto">
          <a:xfrm>
            <a:off x="24536400" y="38100000"/>
            <a:ext cx="18059400" cy="2432050"/>
          </a:xfrm>
          <a:prstGeom prst="rect">
            <a:avLst/>
          </a:prstGeom>
          <a:noFill/>
          <a:ln w="9525">
            <a:noFill/>
            <a:miter lim="800000"/>
            <a:headEnd/>
            <a:tailEnd/>
          </a:ln>
        </p:spPr>
        <p:txBody>
          <a:bodyPr>
            <a:spAutoFit/>
          </a:bodyPr>
          <a:lstStyle/>
          <a:p>
            <a:pPr eaLnBrk="0" hangingPunct="0">
              <a:lnSpc>
                <a:spcPct val="150000"/>
              </a:lnSpc>
            </a:pPr>
            <a:r>
              <a:rPr lang="en-GB" sz="2800">
                <a:cs typeface="ＭＳ Ｐゴシック"/>
              </a:rPr>
              <a:t>Intermittent PrEP regimens may be feasible for MSW in Coastal Kenya, but may not be suitable for a highly active minority. Recall based assessment of sexual risk behaviour and prospective appraisal of patterns of weekly behaviour will help in selecting appropriate research participants for prevention efficacy studies. </a:t>
            </a:r>
            <a:endParaRPr lang="en-US" sz="2800">
              <a:cs typeface="ＭＳ Ｐゴシック"/>
            </a:endParaRPr>
          </a:p>
          <a:p>
            <a:pPr eaLnBrk="0" hangingPunct="0"/>
            <a:endParaRPr lang="en-US" sz="2600">
              <a:latin typeface="Book Antiqua" pitchFamily="18" charset="0"/>
              <a:ea typeface="SimSun"/>
              <a:cs typeface="SimSun"/>
            </a:endParaRPr>
          </a:p>
        </p:txBody>
      </p:sp>
      <p:sp>
        <p:nvSpPr>
          <p:cNvPr id="1052" name="Text Box 36"/>
          <p:cNvSpPr txBox="1">
            <a:spLocks noChangeArrowheads="1"/>
          </p:cNvSpPr>
          <p:nvPr/>
        </p:nvSpPr>
        <p:spPr bwMode="auto">
          <a:xfrm>
            <a:off x="24944388" y="42316400"/>
            <a:ext cx="14832012" cy="977900"/>
          </a:xfrm>
          <a:prstGeom prst="rect">
            <a:avLst/>
          </a:prstGeom>
          <a:noFill/>
          <a:ln w="9525">
            <a:noFill/>
            <a:miter lim="800000"/>
            <a:headEnd/>
            <a:tailEnd/>
          </a:ln>
        </p:spPr>
        <p:txBody>
          <a:bodyPr lIns="124646" tIns="62326" rIns="124646" bIns="62326">
            <a:spAutoFit/>
          </a:bodyPr>
          <a:lstStyle/>
          <a:p>
            <a:pPr marL="620713" indent="-620713" algn="just" defTabSz="1249363">
              <a:spcAft>
                <a:spcPct val="25000"/>
              </a:spcAft>
              <a:buFontTx/>
              <a:buAutoNum type="arabicPeriod"/>
            </a:pPr>
            <a:r>
              <a:rPr lang="nl-NL" sz="2800">
                <a:cs typeface="ＭＳ Ｐゴシック"/>
              </a:rPr>
              <a:t>Sanders EJ, Graham SM, Okuku HS, et al. </a:t>
            </a:r>
            <a:r>
              <a:rPr lang="en-US" sz="2800">
                <a:cs typeface="ＭＳ Ｐゴシック"/>
              </a:rPr>
              <a:t>HIV-1 infection in high risk men who have sex with men in Mombasa, Kenya. </a:t>
            </a:r>
            <a:r>
              <a:rPr lang="en-US" sz="2800" i="1">
                <a:cs typeface="ＭＳ Ｐゴシック"/>
              </a:rPr>
              <a:t>AIDS</a:t>
            </a:r>
            <a:r>
              <a:rPr lang="en-US" sz="2800">
                <a:cs typeface="ＭＳ Ｐゴシック"/>
              </a:rPr>
              <a:t> 2007;</a:t>
            </a:r>
            <a:r>
              <a:rPr lang="en-US" sz="2800" b="1">
                <a:cs typeface="ＭＳ Ｐゴシック"/>
              </a:rPr>
              <a:t>21</a:t>
            </a:r>
            <a:r>
              <a:rPr lang="en-US" sz="2800">
                <a:cs typeface="ＭＳ Ｐゴシック"/>
              </a:rPr>
              <a:t>:2513-20.</a:t>
            </a:r>
          </a:p>
        </p:txBody>
      </p:sp>
      <p:pic>
        <p:nvPicPr>
          <p:cNvPr id="1053" name="Picture 230" descr="AIDS2008_Header_2"/>
          <p:cNvPicPr>
            <a:picLocks noChangeAspect="1" noChangeArrowheads="1"/>
          </p:cNvPicPr>
          <p:nvPr/>
        </p:nvPicPr>
        <p:blipFill>
          <a:blip r:embed="rId6"/>
          <a:srcRect/>
          <a:stretch>
            <a:fillRect/>
          </a:stretch>
        </p:blipFill>
        <p:spPr bwMode="auto">
          <a:xfrm>
            <a:off x="0" y="0"/>
            <a:ext cx="43903900" cy="3657600"/>
          </a:xfrm>
          <a:prstGeom prst="rect">
            <a:avLst/>
          </a:prstGeom>
          <a:noFill/>
          <a:ln w="9525">
            <a:noFill/>
            <a:miter lim="800000"/>
            <a:headEnd/>
            <a:tailEnd/>
          </a:ln>
        </p:spPr>
      </p:pic>
      <p:graphicFrame>
        <p:nvGraphicFramePr>
          <p:cNvPr id="36" name="Content Placeholder 3"/>
          <p:cNvGraphicFramePr>
            <a:graphicFrameLocks/>
          </p:cNvGraphicFramePr>
          <p:nvPr/>
        </p:nvGraphicFramePr>
        <p:xfrm>
          <a:off x="8153400" y="20618450"/>
          <a:ext cx="9982200" cy="2470150"/>
        </p:xfrm>
        <a:graphic>
          <a:graphicData uri="http://schemas.openxmlformats.org/drawingml/2006/table">
            <a:tbl>
              <a:tblPr firstRow="1" bandRow="1">
                <a:tableStyleId>{21E4AEA4-8DFA-4A89-87EB-49C32662AFE0}</a:tableStyleId>
              </a:tblPr>
              <a:tblGrid>
                <a:gridCol w="2547727"/>
                <a:gridCol w="2393956"/>
                <a:gridCol w="2569675"/>
                <a:gridCol w="2470843"/>
              </a:tblGrid>
              <a:tr h="15881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Risk group</a:t>
                      </a:r>
                      <a:endParaRPr kumimoji="0" lang="en-GB" sz="2400" b="1" i="0" u="none" strike="noStrike" cap="none" normalizeH="0" baseline="0" dirty="0" smtClean="0">
                        <a:ln>
                          <a:noFill/>
                        </a:ln>
                        <a:solidFill>
                          <a:schemeClr val="bg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Prevalence</a:t>
                      </a:r>
                      <a:endParaRPr kumimoji="0" lang="en-GB" sz="2400" b="0" i="0" u="none" strike="noStrike" cap="none" normalizeH="0" baseline="0" dirty="0" smtClean="0">
                        <a:ln>
                          <a:noFill/>
                        </a:ln>
                        <a:solidFill>
                          <a:schemeClr val="bg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Incidence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(per 100 person years at risk)</a:t>
                      </a:r>
                      <a:endParaRPr kumimoji="0" lang="en-GB" sz="2400" b="0" i="0" u="none" strike="noStrike" cap="none" normalizeH="0" baseline="0" dirty="0" smtClean="0">
                        <a:ln>
                          <a:noFill/>
                        </a:ln>
                        <a:solidFill>
                          <a:schemeClr val="bg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95% CI</a:t>
                      </a:r>
                      <a:endParaRPr kumimoji="0" lang="en-GB" sz="2400" b="0" i="0" u="none" strike="noStrike" cap="none" normalizeH="0" baseline="0" dirty="0" smtClean="0">
                        <a:ln>
                          <a:noFill/>
                        </a:ln>
                        <a:solidFill>
                          <a:schemeClr val="bg2"/>
                        </a:solidFill>
                        <a:effectLst/>
                        <a:latin typeface="Arial" charset="0"/>
                      </a:endParaRPr>
                    </a:p>
                  </a:txBody>
                  <a:tcPr horzOverflow="overflow"/>
                </a:tc>
              </a:tr>
              <a:tr h="8823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MSW-SW</a:t>
                      </a:r>
                      <a:endParaRPr kumimoji="0" lang="en-GB" sz="2400" b="0" i="0" u="none" strike="noStrike" cap="none" normalizeH="0" baseline="0" dirty="0" smtClean="0">
                        <a:ln>
                          <a:noFill/>
                        </a:ln>
                        <a:solidFill>
                          <a:schemeClr val="bg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21%</a:t>
                      </a:r>
                      <a:endParaRPr kumimoji="0" lang="en-GB" sz="2400" b="0" i="0" u="none" strike="noStrike" cap="none" normalizeH="0" baseline="0" dirty="0" smtClean="0">
                        <a:ln>
                          <a:noFill/>
                        </a:ln>
                        <a:solidFill>
                          <a:schemeClr val="bg2"/>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1" u="none" strike="noStrike" cap="none" normalizeH="0" baseline="0" dirty="0" smtClean="0">
                          <a:ln>
                            <a:noFill/>
                          </a:ln>
                          <a:effectLst/>
                        </a:rPr>
                        <a:t>10.2</a:t>
                      </a:r>
                      <a:endParaRPr kumimoji="0" lang="en-GB" sz="2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6.7 – 15.5</a:t>
                      </a:r>
                      <a:r>
                        <a:rPr kumimoji="0" lang="en-US" sz="2400" u="none" strike="noStrike" cap="none" normalizeH="0" baseline="0" dirty="0" smtClean="0">
                          <a:ln>
                            <a:noFill/>
                          </a:ln>
                          <a:effectLst/>
                        </a:rPr>
                        <a:t> </a:t>
                      </a:r>
                      <a:endParaRPr kumimoji="0" lang="en-GB" sz="2400" b="0" i="0" u="none" strike="noStrike" cap="none" normalizeH="0" baseline="0" dirty="0" smtClean="0">
                        <a:ln>
                          <a:noFill/>
                        </a:ln>
                        <a:solidFill>
                          <a:schemeClr val="bg2"/>
                        </a:solidFill>
                        <a:effectLst/>
                        <a:latin typeface="Arial" charset="0"/>
                      </a:endParaRPr>
                    </a:p>
                  </a:txBody>
                  <a:tcPr horzOverflow="overflow"/>
                </a:tc>
              </a:tr>
            </a:tbl>
          </a:graphicData>
        </a:graphic>
      </p:graphicFrame>
      <p:graphicFrame>
        <p:nvGraphicFramePr>
          <p:cNvPr id="1029" name="Object 3"/>
          <p:cNvGraphicFramePr>
            <a:graphicFrameLocks noChangeAspect="1"/>
          </p:cNvGraphicFramePr>
          <p:nvPr/>
        </p:nvGraphicFramePr>
        <p:xfrm>
          <a:off x="11049000" y="28879800"/>
          <a:ext cx="9637713" cy="11887200"/>
        </p:xfrm>
        <a:graphic>
          <a:graphicData uri="http://schemas.openxmlformats.org/presentationml/2006/ole">
            <p:oleObj spid="_x0000_s1029" name="Visio" r:id="rId7" imgW="3214878" imgH="4546854" progId="Visio.Drawing.11">
              <p:embed/>
            </p:oleObj>
          </a:graphicData>
        </a:graphic>
      </p:graphicFrame>
      <p:sp>
        <p:nvSpPr>
          <p:cNvPr id="1071" name="Rectangle 7"/>
          <p:cNvSpPr>
            <a:spLocks noChangeArrowheads="1"/>
          </p:cNvSpPr>
          <p:nvPr/>
        </p:nvSpPr>
        <p:spPr bwMode="auto">
          <a:xfrm>
            <a:off x="0" y="0"/>
            <a:ext cx="43891200" cy="457200"/>
          </a:xfrm>
          <a:prstGeom prst="rect">
            <a:avLst/>
          </a:prstGeom>
          <a:noFill/>
          <a:ln w="9525">
            <a:noFill/>
            <a:miter lim="800000"/>
            <a:headEnd/>
            <a:tailEnd/>
          </a:ln>
        </p:spPr>
        <p:txBody>
          <a:bodyPr wrap="none" anchor="ctr">
            <a:spAutoFit/>
          </a:bodyPr>
          <a:lstStyle/>
          <a:p>
            <a:pPr algn="just"/>
            <a:r>
              <a:rPr lang="en-GB" sz="1100">
                <a:latin typeface="Tahoma" pitchFamily="34" charset="0"/>
                <a:ea typeface="Times New Roman" pitchFamily="18" charset="0"/>
                <a:cs typeface="Tahoma" pitchFamily="34" charset="0"/>
              </a:rPr>
              <a:t>Intermittent PrEP regimens may be feasible for MSW in Coastal Kenya, but may not be suitable for a highly active minority. Recall based assessment of sexual risk behaviour and prospective appraisal of patterns of weekly behaviour will help in selecting appropriate research participants for prevention efficacy studies. </a:t>
            </a:r>
            <a:endParaRPr lang="en-GB" sz="1800">
              <a:ea typeface="Times New Roman" pitchFamily="18" charset="0"/>
              <a:cs typeface="Tahoma" pitchFamily="34" charset="0"/>
            </a:endParaRPr>
          </a:p>
        </p:txBody>
      </p:sp>
      <p:sp>
        <p:nvSpPr>
          <p:cNvPr id="1072" name="TextBox 45"/>
          <p:cNvSpPr txBox="1">
            <a:spLocks noChangeArrowheads="1"/>
          </p:cNvSpPr>
          <p:nvPr/>
        </p:nvSpPr>
        <p:spPr bwMode="auto">
          <a:xfrm>
            <a:off x="1295400" y="37898388"/>
            <a:ext cx="9372600" cy="3935412"/>
          </a:xfrm>
          <a:prstGeom prst="rect">
            <a:avLst/>
          </a:prstGeom>
          <a:noFill/>
          <a:ln w="9525">
            <a:noFill/>
            <a:miter lim="800000"/>
            <a:headEnd/>
            <a:tailEnd/>
          </a:ln>
        </p:spPr>
        <p:txBody>
          <a:bodyPr>
            <a:spAutoFit/>
          </a:bodyPr>
          <a:lstStyle/>
          <a:p>
            <a:pPr algn="just" eaLnBrk="0" hangingPunct="0"/>
            <a:r>
              <a:rPr lang="en-GB" sz="2800" i="1">
                <a:cs typeface="ＭＳ Ｐゴシック"/>
              </a:rPr>
              <a:t>Figure 1 (right), a sample page of the pocket size diary which captured sexual behaviour. Sexual acts are depicted by joining the body part of the participant (mimi: symbols for hand, mouth, penis, anus) to body parts of sexual partner (yeye: symbols for hand, mouth, penis, anus and vagina). </a:t>
            </a:r>
          </a:p>
          <a:p>
            <a:pPr algn="just" eaLnBrk="0" hangingPunct="0"/>
            <a:r>
              <a:rPr lang="en-GB" sz="2800" i="1">
                <a:cs typeface="ＭＳ Ｐゴシック"/>
              </a:rPr>
              <a:t>Multiple lines indicated repeated rounds of a sexual act. Condom use and breakage for each round was also indicated (see *). </a:t>
            </a:r>
          </a:p>
        </p:txBody>
      </p:sp>
      <p:pic>
        <p:nvPicPr>
          <p:cNvPr id="1073" name="Picture 8"/>
          <p:cNvPicPr>
            <a:picLocks noChangeAspect="1" noChangeArrowheads="1"/>
          </p:cNvPicPr>
          <p:nvPr/>
        </p:nvPicPr>
        <p:blipFill>
          <a:blip r:embed="rId8"/>
          <a:srcRect/>
          <a:stretch>
            <a:fillRect/>
          </a:stretch>
        </p:blipFill>
        <p:spPr bwMode="auto">
          <a:xfrm>
            <a:off x="9372600" y="1066800"/>
            <a:ext cx="2438400" cy="1985963"/>
          </a:xfrm>
          <a:prstGeom prst="rect">
            <a:avLst/>
          </a:prstGeom>
          <a:noFill/>
          <a:ln w="9525">
            <a:noFill/>
            <a:miter lim="800000"/>
            <a:headEnd/>
            <a:tailEnd/>
          </a:ln>
        </p:spPr>
      </p:pic>
      <p:sp>
        <p:nvSpPr>
          <p:cNvPr id="1074" name="Text Box 31"/>
          <p:cNvSpPr txBox="1">
            <a:spLocks noChangeArrowheads="1"/>
          </p:cNvSpPr>
          <p:nvPr/>
        </p:nvSpPr>
        <p:spPr bwMode="auto">
          <a:xfrm>
            <a:off x="24155400" y="24460200"/>
            <a:ext cx="18288000" cy="4991100"/>
          </a:xfrm>
          <a:prstGeom prst="rect">
            <a:avLst/>
          </a:prstGeom>
          <a:noFill/>
          <a:ln w="9525">
            <a:noFill/>
            <a:miter lim="800000"/>
            <a:headEnd/>
            <a:tailEnd/>
          </a:ln>
        </p:spPr>
        <p:txBody>
          <a:bodyPr lIns="0" tIns="124641" rIns="0" bIns="124641">
            <a:spAutoFit/>
          </a:bodyPr>
          <a:lstStyle/>
          <a:p>
            <a:pPr algn="just" defTabSz="2490788"/>
            <a:r>
              <a:rPr lang="en-GB" sz="2800">
                <a:cs typeface="ＭＳ Ｐゴシック"/>
              </a:rPr>
              <a:t>This corresponded to 3/81 (3.7%) participants who reported at least one week wherein unprotected anal or vaginal sex took place on more than 5 days or 6/81 (7.4%) participants if including unprotected oral sex over the six weeks of follow up. </a:t>
            </a:r>
          </a:p>
          <a:p>
            <a:pPr algn="just" defTabSz="2490788"/>
            <a:endParaRPr lang="en-GB" sz="2800">
              <a:cs typeface="ＭＳ Ｐゴシック"/>
            </a:endParaRPr>
          </a:p>
          <a:p>
            <a:pPr algn="just" defTabSz="2490788"/>
            <a:r>
              <a:rPr lang="en-GB" sz="2800">
                <a:cs typeface="ＭＳ Ｐゴシック"/>
              </a:rPr>
              <a:t>Participants recording over 5 days of sexual activity reported higher average number of paying partners (5.7 versus 2.8, </a:t>
            </a:r>
            <a:r>
              <a:rPr lang="en-GB" sz="2800" i="1">
                <a:cs typeface="ＭＳ Ｐゴシック"/>
              </a:rPr>
              <a:t>p</a:t>
            </a:r>
            <a:r>
              <a:rPr lang="en-GB" sz="2800">
                <a:cs typeface="ＭＳ Ｐゴシック"/>
              </a:rPr>
              <a:t>&lt;0.001) and non-paying partners (1.0 versus 0.4, </a:t>
            </a:r>
            <a:r>
              <a:rPr lang="en-GB" sz="2800" i="1">
                <a:cs typeface="ＭＳ Ｐゴシック"/>
              </a:rPr>
              <a:t>p</a:t>
            </a:r>
            <a:r>
              <a:rPr lang="en-GB" sz="2800">
                <a:cs typeface="ＭＳ Ｐゴシック"/>
              </a:rPr>
              <a:t>=0.03) than other participants. </a:t>
            </a:r>
          </a:p>
          <a:p>
            <a:pPr algn="just" defTabSz="2490788"/>
            <a:endParaRPr lang="en-GB" sz="2800">
              <a:cs typeface="ＭＳ Ｐゴシック"/>
            </a:endParaRPr>
          </a:p>
          <a:p>
            <a:pPr algn="just" defTabSz="2490788"/>
            <a:r>
              <a:rPr lang="en-GB" sz="2800">
                <a:cs typeface="ＭＳ Ｐゴシック"/>
              </a:rPr>
              <a:t>A sexual encounter occurred at least once  on 47.0% of days of study follow up. On 64.6% sexually active days, only one sexual encounters were recorded, on 25.3% days two encounters, and on 10.0%  days three or more encountered were recorded.</a:t>
            </a:r>
          </a:p>
          <a:p>
            <a:pPr algn="just" defTabSz="2490788"/>
            <a:endParaRPr lang="en-GB" sz="2800">
              <a:cs typeface="ＭＳ Ｐゴシック"/>
            </a:endParaRPr>
          </a:p>
        </p:txBody>
      </p:sp>
      <p:sp>
        <p:nvSpPr>
          <p:cNvPr id="1075" name="TextBox 39"/>
          <p:cNvSpPr txBox="1">
            <a:spLocks noChangeArrowheads="1"/>
          </p:cNvSpPr>
          <p:nvPr/>
        </p:nvSpPr>
        <p:spPr bwMode="auto">
          <a:xfrm>
            <a:off x="11125200" y="28498800"/>
            <a:ext cx="3289300" cy="830263"/>
          </a:xfrm>
          <a:prstGeom prst="rect">
            <a:avLst/>
          </a:prstGeom>
          <a:noFill/>
          <a:ln w="9525">
            <a:noFill/>
            <a:miter lim="800000"/>
            <a:headEnd/>
            <a:tailEnd/>
          </a:ln>
        </p:spPr>
        <p:txBody>
          <a:bodyPr wrap="none">
            <a:spAutoFit/>
          </a:bodyPr>
          <a:lstStyle/>
          <a:p>
            <a:pPr eaLnBrk="0" hangingPunct="0"/>
            <a:r>
              <a:rPr lang="en-GB" b="1">
                <a:cs typeface="ＭＳ Ｐゴシック"/>
              </a:rPr>
              <a:t>Figure 1: Visual diary</a:t>
            </a:r>
            <a:endParaRPr lang="en-US" b="1">
              <a:cs typeface="ＭＳ Ｐゴシック"/>
            </a:endParaRPr>
          </a:p>
          <a:p>
            <a:pPr eaLnBrk="0" hangingPunct="0"/>
            <a:endParaRPr lang="en-US">
              <a:cs typeface="ＭＳ Ｐゴシック"/>
            </a:endParaRPr>
          </a:p>
        </p:txBody>
      </p:sp>
      <p:sp>
        <p:nvSpPr>
          <p:cNvPr id="1076" name="TextBox 40"/>
          <p:cNvSpPr txBox="1">
            <a:spLocks noChangeArrowheads="1"/>
          </p:cNvSpPr>
          <p:nvPr/>
        </p:nvSpPr>
        <p:spPr bwMode="auto">
          <a:xfrm>
            <a:off x="7467600" y="23756938"/>
            <a:ext cx="11811000" cy="2678112"/>
          </a:xfrm>
          <a:prstGeom prst="rect">
            <a:avLst/>
          </a:prstGeom>
          <a:noFill/>
          <a:ln w="9525">
            <a:noFill/>
            <a:miter lim="800000"/>
            <a:headEnd/>
            <a:tailEnd/>
          </a:ln>
        </p:spPr>
        <p:txBody>
          <a:bodyPr>
            <a:spAutoFit/>
          </a:bodyPr>
          <a:lstStyle/>
          <a:p>
            <a:pPr eaLnBrk="0" hangingPunct="0"/>
            <a:r>
              <a:rPr lang="en-GB" sz="2800">
                <a:cs typeface="ＭＳ Ｐゴシック"/>
              </a:rPr>
              <a:t>A open cohort of  high risk volunteers, including MSM-SW has been established in Kilifi, Coastal Kenya in 2005. Risk factors for HIV-1 infection include receptive anal intercourse and exclusively male partners in MSM-SW (Sanders, et al, AIDS 2007). Over 480 MSM-SW have been screened for HIV, and, currently, 150 HIV-negative MSM-SW are in follow up, of whom 60 men attend to monthly visits.</a:t>
            </a:r>
          </a:p>
        </p:txBody>
      </p:sp>
      <p:sp>
        <p:nvSpPr>
          <p:cNvPr id="1077" name="TextBox 41"/>
          <p:cNvSpPr txBox="1">
            <a:spLocks noChangeArrowheads="1"/>
          </p:cNvSpPr>
          <p:nvPr/>
        </p:nvSpPr>
        <p:spPr bwMode="auto">
          <a:xfrm>
            <a:off x="18897600" y="36880800"/>
            <a:ext cx="304800" cy="523875"/>
          </a:xfrm>
          <a:prstGeom prst="rect">
            <a:avLst/>
          </a:prstGeom>
          <a:noFill/>
          <a:ln w="9525">
            <a:noFill/>
            <a:miter lim="800000"/>
            <a:headEnd/>
            <a:tailEnd/>
          </a:ln>
        </p:spPr>
        <p:txBody>
          <a:bodyPr>
            <a:spAutoFit/>
          </a:bodyPr>
          <a:lstStyle/>
          <a:p>
            <a:pPr eaLnBrk="0" hangingPunct="0"/>
            <a:r>
              <a:rPr lang="en-GB" sz="2800">
                <a:cs typeface="ＭＳ Ｐゴシック"/>
              </a:rPr>
              <a:t>*</a:t>
            </a:r>
          </a:p>
        </p:txBody>
      </p:sp>
      <p:pic>
        <p:nvPicPr>
          <p:cNvPr id="1078" name="Picture 25" descr="Untitled-1"/>
          <p:cNvPicPr>
            <a:picLocks noChangeAspect="1" noChangeArrowheads="1"/>
          </p:cNvPicPr>
          <p:nvPr/>
        </p:nvPicPr>
        <p:blipFill>
          <a:blip r:embed="rId4"/>
          <a:srcRect/>
          <a:stretch>
            <a:fillRect/>
          </a:stretch>
        </p:blipFill>
        <p:spPr bwMode="auto">
          <a:xfrm>
            <a:off x="23774400" y="41376600"/>
            <a:ext cx="20129500" cy="685800"/>
          </a:xfrm>
          <a:prstGeom prst="rect">
            <a:avLst/>
          </a:prstGeom>
          <a:noFill/>
          <a:ln w="9525">
            <a:noFill/>
            <a:miter lim="800000"/>
            <a:headEnd/>
            <a:tailEnd/>
          </a:ln>
        </p:spPr>
      </p:pic>
      <p:sp>
        <p:nvSpPr>
          <p:cNvPr id="1079" name="Text Box 26"/>
          <p:cNvSpPr txBox="1">
            <a:spLocks noChangeArrowheads="1"/>
          </p:cNvSpPr>
          <p:nvPr/>
        </p:nvSpPr>
        <p:spPr bwMode="auto">
          <a:xfrm>
            <a:off x="24460200" y="41300400"/>
            <a:ext cx="6172200" cy="762000"/>
          </a:xfrm>
          <a:prstGeom prst="rect">
            <a:avLst/>
          </a:prstGeom>
          <a:noFill/>
          <a:ln w="9525">
            <a:noFill/>
            <a:miter lim="800000"/>
            <a:headEnd/>
            <a:tailEnd/>
          </a:ln>
        </p:spPr>
        <p:txBody>
          <a:bodyPr anchor="ctr">
            <a:spAutoFit/>
          </a:bodyPr>
          <a:lstStyle/>
          <a:p>
            <a:pPr eaLnBrk="0" hangingPunct="0">
              <a:spcBef>
                <a:spcPct val="50000"/>
              </a:spcBef>
            </a:pPr>
            <a:r>
              <a:rPr lang="en-US" sz="4400">
                <a:solidFill>
                  <a:schemeClr val="bg1"/>
                </a:solidFill>
                <a:latin typeface="Trebuchet MS" pitchFamily="34" charset="0"/>
                <a:cs typeface="ＭＳ Ｐゴシック"/>
              </a:rPr>
              <a:t>REFERENCES</a:t>
            </a:r>
            <a:endParaRPr lang="en-US" sz="4400">
              <a:latin typeface="Trebuchet MS" pitchFamily="34" charset="0"/>
              <a:cs typeface="ＭＳ Ｐゴシック"/>
            </a:endParaRPr>
          </a:p>
        </p:txBody>
      </p:sp>
      <p:graphicFrame>
        <p:nvGraphicFramePr>
          <p:cNvPr id="40" name="Chart 39"/>
          <p:cNvGraphicFramePr/>
          <p:nvPr/>
        </p:nvGraphicFramePr>
        <p:xfrm>
          <a:off x="24231600" y="14478000"/>
          <a:ext cx="17754600" cy="97536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1070</TotalTime>
  <Words>907</Words>
  <Application>Microsoft PowerPoint</Application>
  <PresentationFormat>Custom</PresentationFormat>
  <Paragraphs>59</Paragraphs>
  <Slides>1</Slides>
  <Notes>0</Notes>
  <HiddenSlides>0</HiddenSlides>
  <MMClips>0</MMClips>
  <ScaleCrop>false</ScaleCrop>
  <HeadingPairs>
    <vt:vector size="8" baseType="variant">
      <vt:variant>
        <vt:lpstr>Fonts Used</vt:lpstr>
      </vt:variant>
      <vt:variant>
        <vt:i4>10</vt:i4>
      </vt: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13" baseType="lpstr">
      <vt:lpstr>Arial</vt:lpstr>
      <vt:lpstr>ＭＳ Ｐゴシック</vt:lpstr>
      <vt:lpstr>Calibri</vt:lpstr>
      <vt:lpstr>Trebuchet MS</vt:lpstr>
      <vt:lpstr>EideticModern-Regular</vt:lpstr>
      <vt:lpstr>Book Antiqua</vt:lpstr>
      <vt:lpstr>SimSun</vt:lpstr>
      <vt:lpstr>Sabon</vt:lpstr>
      <vt:lpstr>Tahoma</vt:lpstr>
      <vt:lpstr>Times New Roman</vt:lpstr>
      <vt:lpstr>Blank Presentation</vt:lpstr>
      <vt:lpstr>Visio</vt:lpstr>
      <vt:lpstr>Slide 1</vt:lpstr>
    </vt:vector>
  </TitlesOfParts>
  <Company>Tanisha Brown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Tanisha Brown</dc:creator>
  <cp:lastModifiedBy>Frances Raquel M. Narvaez</cp:lastModifiedBy>
  <cp:revision>208</cp:revision>
  <dcterms:created xsi:type="dcterms:W3CDTF">2008-08-14T20:09:02Z</dcterms:created>
  <dcterms:modified xsi:type="dcterms:W3CDTF">2009-08-23T13:02:37Z</dcterms:modified>
</cp:coreProperties>
</file>